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21.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3672" r:id="rId1"/>
    <p:sldMasterId id="2147483683" r:id="rId2"/>
    <p:sldMasterId id="2147483693" r:id="rId3"/>
    <p:sldMasterId id="2147483703" r:id="rId4"/>
  </p:sldMasterIdLst>
  <p:notesMasterIdLst>
    <p:notesMasterId r:id="rId77"/>
  </p:notesMasterIdLst>
  <p:handoutMasterIdLst>
    <p:handoutMasterId r:id="rId78"/>
  </p:handoutMasterIdLst>
  <p:sldIdLst>
    <p:sldId id="494" r:id="rId5"/>
    <p:sldId id="584" r:id="rId6"/>
    <p:sldId id="606" r:id="rId7"/>
    <p:sldId id="578" r:id="rId8"/>
    <p:sldId id="522" r:id="rId9"/>
    <p:sldId id="524" r:id="rId10"/>
    <p:sldId id="530" r:id="rId11"/>
    <p:sldId id="585" r:id="rId12"/>
    <p:sldId id="586" r:id="rId13"/>
    <p:sldId id="523" r:id="rId14"/>
    <p:sldId id="607" r:id="rId15"/>
    <p:sldId id="589" r:id="rId16"/>
    <p:sldId id="587" r:id="rId17"/>
    <p:sldId id="590" r:id="rId18"/>
    <p:sldId id="588" r:id="rId19"/>
    <p:sldId id="545" r:id="rId20"/>
    <p:sldId id="546" r:id="rId21"/>
    <p:sldId id="547" r:id="rId22"/>
    <p:sldId id="548" r:id="rId23"/>
    <p:sldId id="549" r:id="rId24"/>
    <p:sldId id="550" r:id="rId25"/>
    <p:sldId id="551" r:id="rId26"/>
    <p:sldId id="555" r:id="rId27"/>
    <p:sldId id="552" r:id="rId28"/>
    <p:sldId id="556" r:id="rId29"/>
    <p:sldId id="557" r:id="rId30"/>
    <p:sldId id="558" r:id="rId31"/>
    <p:sldId id="559" r:id="rId32"/>
    <p:sldId id="544" r:id="rId33"/>
    <p:sldId id="560" r:id="rId34"/>
    <p:sldId id="591" r:id="rId35"/>
    <p:sldId id="592" r:id="rId36"/>
    <p:sldId id="562" r:id="rId37"/>
    <p:sldId id="561" r:id="rId38"/>
    <p:sldId id="563" r:id="rId39"/>
    <p:sldId id="564" r:id="rId40"/>
    <p:sldId id="565" r:id="rId41"/>
    <p:sldId id="566" r:id="rId42"/>
    <p:sldId id="567" r:id="rId43"/>
    <p:sldId id="569" r:id="rId44"/>
    <p:sldId id="568" r:id="rId45"/>
    <p:sldId id="570" r:id="rId46"/>
    <p:sldId id="593" r:id="rId47"/>
    <p:sldId id="594" r:id="rId48"/>
    <p:sldId id="595" r:id="rId49"/>
    <p:sldId id="571" r:id="rId50"/>
    <p:sldId id="572" r:id="rId51"/>
    <p:sldId id="574" r:id="rId52"/>
    <p:sldId id="573" r:id="rId53"/>
    <p:sldId id="575" r:id="rId54"/>
    <p:sldId id="576" r:id="rId55"/>
    <p:sldId id="579" r:id="rId56"/>
    <p:sldId id="596" r:id="rId57"/>
    <p:sldId id="597" r:id="rId58"/>
    <p:sldId id="598" r:id="rId59"/>
    <p:sldId id="608" r:id="rId60"/>
    <p:sldId id="609" r:id="rId61"/>
    <p:sldId id="610" r:id="rId62"/>
    <p:sldId id="611" r:id="rId63"/>
    <p:sldId id="613" r:id="rId64"/>
    <p:sldId id="612" r:id="rId65"/>
    <p:sldId id="599" r:id="rId66"/>
    <p:sldId id="577" r:id="rId67"/>
    <p:sldId id="600" r:id="rId68"/>
    <p:sldId id="601" r:id="rId69"/>
    <p:sldId id="602" r:id="rId70"/>
    <p:sldId id="603" r:id="rId71"/>
    <p:sldId id="604" r:id="rId72"/>
    <p:sldId id="580" r:id="rId73"/>
    <p:sldId id="582" r:id="rId74"/>
    <p:sldId id="605" r:id="rId75"/>
    <p:sldId id="514" r:id="rId7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72" y="4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customXml" Target="../customXml/item2.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85" Type="http://schemas.openxmlformats.org/officeDocument/2006/relationships/customXml" Target="../customXml/item3.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r>
              <a:rPr lang="en-US" dirty="0"/>
              <a:t>Post Construction BMP Selection &amp; Design for Public Transportation Projects</a:t>
            </a:r>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r>
              <a:rPr lang="en-US" dirty="0"/>
              <a:t>July 27, 2016</a:t>
            </a:r>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r>
              <a:rPr lang="en-US" dirty="0"/>
              <a:t>Ohio Department of Transportation</a:t>
            </a:r>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0DF384E5-3EE8-4ED7-8ADB-016CF9D9D55E}" type="slidenum">
              <a:rPr lang="en-US" smtClean="0"/>
              <a:t>‹#›</a:t>
            </a:fld>
            <a:endParaRPr lang="en-US" dirty="0"/>
          </a:p>
        </p:txBody>
      </p:sp>
    </p:spTree>
    <p:extLst>
      <p:ext uri="{BB962C8B-B14F-4D97-AF65-F5344CB8AC3E}">
        <p14:creationId xmlns:p14="http://schemas.microsoft.com/office/powerpoint/2010/main" val="153788397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169920" cy="480060"/>
          </a:xfrm>
          <a:prstGeom prst="rect">
            <a:avLst/>
          </a:prstGeom>
        </p:spPr>
        <p:txBody>
          <a:bodyPr vert="horz" lIns="96438" tIns="48219" rIns="96438" bIns="48219" rtlCol="0"/>
          <a:lstStyle>
            <a:lvl1pPr algn="l">
              <a:defRPr sz="1200"/>
            </a:lvl1pPr>
          </a:lstStyle>
          <a:p>
            <a:r>
              <a:rPr lang="en-US" dirty="0"/>
              <a:t>Post Construction BMP Selection &amp; Design for Public Transportation Projects</a:t>
            </a:r>
          </a:p>
        </p:txBody>
      </p:sp>
      <p:sp>
        <p:nvSpPr>
          <p:cNvPr id="3" name="Date Placeholder 2"/>
          <p:cNvSpPr>
            <a:spLocks noGrp="1"/>
          </p:cNvSpPr>
          <p:nvPr>
            <p:ph type="dt" idx="1"/>
          </p:nvPr>
        </p:nvSpPr>
        <p:spPr>
          <a:xfrm>
            <a:off x="4143588" y="3"/>
            <a:ext cx="3169920" cy="480060"/>
          </a:xfrm>
          <a:prstGeom prst="rect">
            <a:avLst/>
          </a:prstGeom>
        </p:spPr>
        <p:txBody>
          <a:bodyPr vert="horz" lIns="96438" tIns="48219" rIns="96438" bIns="48219" rtlCol="0"/>
          <a:lstStyle>
            <a:lvl1pPr algn="r">
              <a:defRPr sz="1200"/>
            </a:lvl1pPr>
          </a:lstStyle>
          <a:p>
            <a:r>
              <a:rPr lang="en-US" dirty="0"/>
              <a:t>July 27, 2016</a:t>
            </a:r>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438" tIns="48219" rIns="96438" bIns="48219"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438" tIns="48219" rIns="96438" bIns="4821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6438" tIns="48219" rIns="96438" bIns="48219" rtlCol="0" anchor="b"/>
          <a:lstStyle>
            <a:lvl1pPr algn="l">
              <a:defRPr sz="1200"/>
            </a:lvl1pPr>
          </a:lstStyle>
          <a:p>
            <a:r>
              <a:rPr lang="en-US" dirty="0"/>
              <a:t>Ohio Department of Transportation</a:t>
            </a:r>
          </a:p>
        </p:txBody>
      </p:sp>
      <p:sp>
        <p:nvSpPr>
          <p:cNvPr id="7" name="Slide Number Placeholder 6"/>
          <p:cNvSpPr>
            <a:spLocks noGrp="1"/>
          </p:cNvSpPr>
          <p:nvPr>
            <p:ph type="sldNum" sz="quarter" idx="5"/>
          </p:nvPr>
        </p:nvSpPr>
        <p:spPr>
          <a:xfrm>
            <a:off x="4143588" y="9119475"/>
            <a:ext cx="3169920" cy="480060"/>
          </a:xfrm>
          <a:prstGeom prst="rect">
            <a:avLst/>
          </a:prstGeom>
        </p:spPr>
        <p:txBody>
          <a:bodyPr vert="horz" lIns="96438" tIns="48219" rIns="96438" bIns="48219" rtlCol="0" anchor="b"/>
          <a:lstStyle>
            <a:lvl1pPr algn="r">
              <a:defRPr sz="1200"/>
            </a:lvl1pPr>
          </a:lstStyle>
          <a:p>
            <a:fld id="{F2570940-6DBB-4386-AA20-9D9FF94240D5}" type="slidenum">
              <a:rPr lang="en-US" smtClean="0"/>
              <a:t>‹#›</a:t>
            </a:fld>
            <a:endParaRPr lang="en-US" dirty="0"/>
          </a:p>
        </p:txBody>
      </p:sp>
    </p:spTree>
    <p:extLst>
      <p:ext uri="{BB962C8B-B14F-4D97-AF65-F5344CB8AC3E}">
        <p14:creationId xmlns:p14="http://schemas.microsoft.com/office/powerpoint/2010/main" val="3528968328"/>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70940-6DBB-4386-AA20-9D9FF94240D5}" type="slidenum">
              <a:rPr lang="en-US" smtClean="0"/>
              <a:t>1</a:t>
            </a:fld>
            <a:endParaRPr lang="en-US" dirty="0"/>
          </a:p>
        </p:txBody>
      </p:sp>
      <p:sp>
        <p:nvSpPr>
          <p:cNvPr id="5" name="Date Placeholder 4"/>
          <p:cNvSpPr>
            <a:spLocks noGrp="1"/>
          </p:cNvSpPr>
          <p:nvPr>
            <p:ph type="dt" idx="11"/>
          </p:nvPr>
        </p:nvSpPr>
        <p:spPr/>
        <p:txBody>
          <a:bodyPr/>
          <a:lstStyle/>
          <a:p>
            <a:r>
              <a:rPr lang="en-US" dirty="0"/>
              <a:t>July 27, 2016</a:t>
            </a:r>
          </a:p>
        </p:txBody>
      </p:sp>
      <p:sp>
        <p:nvSpPr>
          <p:cNvPr id="6" name="Footer Placeholder 5"/>
          <p:cNvSpPr>
            <a:spLocks noGrp="1"/>
          </p:cNvSpPr>
          <p:nvPr>
            <p:ph type="ftr" sz="quarter" idx="12"/>
          </p:nvPr>
        </p:nvSpPr>
        <p:spPr/>
        <p:txBody>
          <a:bodyPr/>
          <a:lstStyle/>
          <a:p>
            <a:r>
              <a:rPr lang="en-US" dirty="0"/>
              <a:t>Ohio Department of Transportation</a:t>
            </a:r>
          </a:p>
        </p:txBody>
      </p:sp>
      <p:sp>
        <p:nvSpPr>
          <p:cNvPr id="7" name="Header Placeholder 6"/>
          <p:cNvSpPr>
            <a:spLocks noGrp="1"/>
          </p:cNvSpPr>
          <p:nvPr>
            <p:ph type="hdr" sz="quarter" idx="13"/>
          </p:nvPr>
        </p:nvSpPr>
        <p:spPr/>
        <p:txBody>
          <a:bodyPr/>
          <a:lstStyle/>
          <a:p>
            <a:r>
              <a:rPr lang="en-US" dirty="0"/>
              <a:t>Post Construction BMP Selection &amp; Design for Public Transportation Projects</a:t>
            </a:r>
          </a:p>
        </p:txBody>
      </p:sp>
    </p:spTree>
    <p:extLst>
      <p:ext uri="{BB962C8B-B14F-4D97-AF65-F5344CB8AC3E}">
        <p14:creationId xmlns:p14="http://schemas.microsoft.com/office/powerpoint/2010/main" val="12138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70940-6DBB-4386-AA20-9D9FF94240D5}" type="slidenum">
              <a:rPr lang="en-US" smtClean="0"/>
              <a:t>8</a:t>
            </a:fld>
            <a:endParaRPr lang="en-US" dirty="0"/>
          </a:p>
        </p:txBody>
      </p:sp>
    </p:spTree>
    <p:extLst>
      <p:ext uri="{BB962C8B-B14F-4D97-AF65-F5344CB8AC3E}">
        <p14:creationId xmlns:p14="http://schemas.microsoft.com/office/powerpoint/2010/main" val="3768224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70940-6DBB-4386-AA20-9D9FF94240D5}" type="slidenum">
              <a:rPr lang="en-US" smtClean="0"/>
              <a:t>9</a:t>
            </a:fld>
            <a:endParaRPr lang="en-US" dirty="0"/>
          </a:p>
        </p:txBody>
      </p:sp>
    </p:spTree>
    <p:extLst>
      <p:ext uri="{BB962C8B-B14F-4D97-AF65-F5344CB8AC3E}">
        <p14:creationId xmlns:p14="http://schemas.microsoft.com/office/powerpoint/2010/main" val="1566838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Reminder:  Draw drainage</a:t>
            </a:r>
            <a:r>
              <a:rPr lang="en-US" baseline="0" dirty="0"/>
              <a:t> basin boundaries perpendicular to contours</a:t>
            </a:r>
          </a:p>
          <a:p>
            <a:r>
              <a:rPr lang="en-US" baseline="0" dirty="0"/>
              <a:t>Look for drainage divides and for ditches</a:t>
            </a:r>
            <a:endParaRPr lang="en-US" dirty="0"/>
          </a:p>
        </p:txBody>
      </p:sp>
      <p:sp>
        <p:nvSpPr>
          <p:cNvPr id="4" name="Slide Number Placeholder 3"/>
          <p:cNvSpPr>
            <a:spLocks noGrp="1"/>
          </p:cNvSpPr>
          <p:nvPr>
            <p:ph type="sldNum" sz="quarter" idx="10"/>
          </p:nvPr>
        </p:nvSpPr>
        <p:spPr/>
        <p:txBody>
          <a:bodyPr/>
          <a:lstStyle/>
          <a:p>
            <a:fld id="{F2570940-6DBB-4386-AA20-9D9FF94240D5}" type="slidenum">
              <a:rPr lang="en-US" smtClean="0"/>
              <a:t>26</a:t>
            </a:fld>
            <a:endParaRPr lang="en-US" dirty="0"/>
          </a:p>
        </p:txBody>
      </p:sp>
      <p:sp>
        <p:nvSpPr>
          <p:cNvPr id="5" name="Date Placeholder 4"/>
          <p:cNvSpPr>
            <a:spLocks noGrp="1"/>
          </p:cNvSpPr>
          <p:nvPr>
            <p:ph type="dt" idx="11"/>
          </p:nvPr>
        </p:nvSpPr>
        <p:spPr/>
        <p:txBody>
          <a:bodyPr/>
          <a:lstStyle/>
          <a:p>
            <a:r>
              <a:rPr lang="en-US" dirty="0"/>
              <a:t>July 27, 2016</a:t>
            </a:r>
          </a:p>
        </p:txBody>
      </p:sp>
      <p:sp>
        <p:nvSpPr>
          <p:cNvPr id="6" name="Footer Placeholder 5"/>
          <p:cNvSpPr>
            <a:spLocks noGrp="1"/>
          </p:cNvSpPr>
          <p:nvPr>
            <p:ph type="ftr" sz="quarter" idx="12"/>
          </p:nvPr>
        </p:nvSpPr>
        <p:spPr/>
        <p:txBody>
          <a:bodyPr/>
          <a:lstStyle/>
          <a:p>
            <a:r>
              <a:rPr lang="en-US" dirty="0"/>
              <a:t>Ohio Department of Transportation</a:t>
            </a:r>
          </a:p>
        </p:txBody>
      </p:sp>
      <p:sp>
        <p:nvSpPr>
          <p:cNvPr id="7" name="Header Placeholder 6"/>
          <p:cNvSpPr>
            <a:spLocks noGrp="1"/>
          </p:cNvSpPr>
          <p:nvPr>
            <p:ph type="hdr" sz="quarter" idx="13"/>
          </p:nvPr>
        </p:nvSpPr>
        <p:spPr/>
        <p:txBody>
          <a:bodyPr/>
          <a:lstStyle/>
          <a:p>
            <a:r>
              <a:rPr lang="en-US" dirty="0"/>
              <a:t>Post Construction BMP Selection &amp; Design for Public Transportation Projects</a:t>
            </a:r>
          </a:p>
        </p:txBody>
      </p:sp>
    </p:spTree>
    <p:extLst>
      <p:ext uri="{BB962C8B-B14F-4D97-AF65-F5344CB8AC3E}">
        <p14:creationId xmlns:p14="http://schemas.microsoft.com/office/powerpoint/2010/main" val="701200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70940-6DBB-4386-AA20-9D9FF94240D5}" type="slidenum">
              <a:rPr lang="en-US" smtClean="0"/>
              <a:t>27</a:t>
            </a:fld>
            <a:endParaRPr lang="en-US" dirty="0"/>
          </a:p>
        </p:txBody>
      </p:sp>
      <p:sp>
        <p:nvSpPr>
          <p:cNvPr id="5" name="Date Placeholder 4"/>
          <p:cNvSpPr>
            <a:spLocks noGrp="1"/>
          </p:cNvSpPr>
          <p:nvPr>
            <p:ph type="dt" idx="11"/>
          </p:nvPr>
        </p:nvSpPr>
        <p:spPr/>
        <p:txBody>
          <a:bodyPr/>
          <a:lstStyle/>
          <a:p>
            <a:r>
              <a:rPr lang="en-US" dirty="0"/>
              <a:t>July 27, 2016</a:t>
            </a:r>
          </a:p>
        </p:txBody>
      </p:sp>
      <p:sp>
        <p:nvSpPr>
          <p:cNvPr id="6" name="Footer Placeholder 5"/>
          <p:cNvSpPr>
            <a:spLocks noGrp="1"/>
          </p:cNvSpPr>
          <p:nvPr>
            <p:ph type="ftr" sz="quarter" idx="12"/>
          </p:nvPr>
        </p:nvSpPr>
        <p:spPr/>
        <p:txBody>
          <a:bodyPr/>
          <a:lstStyle/>
          <a:p>
            <a:r>
              <a:rPr lang="en-US" dirty="0"/>
              <a:t>Ohio Department of Transportation</a:t>
            </a:r>
          </a:p>
        </p:txBody>
      </p:sp>
      <p:sp>
        <p:nvSpPr>
          <p:cNvPr id="7" name="Header Placeholder 6"/>
          <p:cNvSpPr>
            <a:spLocks noGrp="1"/>
          </p:cNvSpPr>
          <p:nvPr>
            <p:ph type="hdr" sz="quarter" idx="13"/>
          </p:nvPr>
        </p:nvSpPr>
        <p:spPr/>
        <p:txBody>
          <a:bodyPr/>
          <a:lstStyle/>
          <a:p>
            <a:r>
              <a:rPr lang="en-US" dirty="0"/>
              <a:t>Post Construction BMP Selection &amp; Design for Public Transportation Projects</a:t>
            </a:r>
          </a:p>
        </p:txBody>
      </p:sp>
    </p:spTree>
    <p:extLst>
      <p:ext uri="{BB962C8B-B14F-4D97-AF65-F5344CB8AC3E}">
        <p14:creationId xmlns:p14="http://schemas.microsoft.com/office/powerpoint/2010/main" val="3976684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70940-6DBB-4386-AA20-9D9FF94240D5}" type="slidenum">
              <a:rPr lang="en-US" smtClean="0"/>
              <a:t>28</a:t>
            </a:fld>
            <a:endParaRPr lang="en-US" dirty="0"/>
          </a:p>
        </p:txBody>
      </p:sp>
      <p:sp>
        <p:nvSpPr>
          <p:cNvPr id="5" name="Date Placeholder 4"/>
          <p:cNvSpPr>
            <a:spLocks noGrp="1"/>
          </p:cNvSpPr>
          <p:nvPr>
            <p:ph type="dt" idx="11"/>
          </p:nvPr>
        </p:nvSpPr>
        <p:spPr/>
        <p:txBody>
          <a:bodyPr/>
          <a:lstStyle/>
          <a:p>
            <a:r>
              <a:rPr lang="en-US" dirty="0"/>
              <a:t>July 27, 2016</a:t>
            </a:r>
          </a:p>
        </p:txBody>
      </p:sp>
      <p:sp>
        <p:nvSpPr>
          <p:cNvPr id="6" name="Footer Placeholder 5"/>
          <p:cNvSpPr>
            <a:spLocks noGrp="1"/>
          </p:cNvSpPr>
          <p:nvPr>
            <p:ph type="ftr" sz="quarter" idx="12"/>
          </p:nvPr>
        </p:nvSpPr>
        <p:spPr/>
        <p:txBody>
          <a:bodyPr/>
          <a:lstStyle/>
          <a:p>
            <a:r>
              <a:rPr lang="en-US" dirty="0"/>
              <a:t>Ohio Department of Transportation</a:t>
            </a:r>
          </a:p>
        </p:txBody>
      </p:sp>
      <p:sp>
        <p:nvSpPr>
          <p:cNvPr id="7" name="Header Placeholder 6"/>
          <p:cNvSpPr>
            <a:spLocks noGrp="1"/>
          </p:cNvSpPr>
          <p:nvPr>
            <p:ph type="hdr" sz="quarter" idx="13"/>
          </p:nvPr>
        </p:nvSpPr>
        <p:spPr/>
        <p:txBody>
          <a:bodyPr/>
          <a:lstStyle/>
          <a:p>
            <a:r>
              <a:rPr lang="en-US" dirty="0"/>
              <a:t>Post Construction BMP Selection &amp; Design for Public Transportation Projects</a:t>
            </a:r>
          </a:p>
        </p:txBody>
      </p:sp>
    </p:spTree>
    <p:extLst>
      <p:ext uri="{BB962C8B-B14F-4D97-AF65-F5344CB8AC3E}">
        <p14:creationId xmlns:p14="http://schemas.microsoft.com/office/powerpoint/2010/main" val="1750890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70940-6DBB-4386-AA20-9D9FF94240D5}" type="slidenum">
              <a:rPr lang="en-US" smtClean="0"/>
              <a:t>72</a:t>
            </a:fld>
            <a:endParaRPr lang="en-US" dirty="0"/>
          </a:p>
        </p:txBody>
      </p:sp>
      <p:sp>
        <p:nvSpPr>
          <p:cNvPr id="5" name="Date Placeholder 4"/>
          <p:cNvSpPr>
            <a:spLocks noGrp="1"/>
          </p:cNvSpPr>
          <p:nvPr>
            <p:ph type="dt" idx="11"/>
          </p:nvPr>
        </p:nvSpPr>
        <p:spPr/>
        <p:txBody>
          <a:bodyPr/>
          <a:lstStyle/>
          <a:p>
            <a:r>
              <a:rPr lang="en-US" dirty="0"/>
              <a:t>July 27, 2016</a:t>
            </a:r>
          </a:p>
        </p:txBody>
      </p:sp>
      <p:sp>
        <p:nvSpPr>
          <p:cNvPr id="6" name="Footer Placeholder 5"/>
          <p:cNvSpPr>
            <a:spLocks noGrp="1"/>
          </p:cNvSpPr>
          <p:nvPr>
            <p:ph type="ftr" sz="quarter" idx="12"/>
          </p:nvPr>
        </p:nvSpPr>
        <p:spPr/>
        <p:txBody>
          <a:bodyPr/>
          <a:lstStyle/>
          <a:p>
            <a:r>
              <a:rPr lang="en-US" dirty="0"/>
              <a:t>Ohio Department of Transportation</a:t>
            </a:r>
          </a:p>
        </p:txBody>
      </p:sp>
      <p:sp>
        <p:nvSpPr>
          <p:cNvPr id="7" name="Header Placeholder 6"/>
          <p:cNvSpPr>
            <a:spLocks noGrp="1"/>
          </p:cNvSpPr>
          <p:nvPr>
            <p:ph type="hdr" sz="quarter" idx="13"/>
          </p:nvPr>
        </p:nvSpPr>
        <p:spPr/>
        <p:txBody>
          <a:bodyPr/>
          <a:lstStyle/>
          <a:p>
            <a:r>
              <a:rPr lang="en-US" dirty="0"/>
              <a:t>Post Construction BMP Selection &amp; Design for Public Transportation Projects</a:t>
            </a:r>
          </a:p>
        </p:txBody>
      </p:sp>
    </p:spTree>
    <p:extLst>
      <p:ext uri="{BB962C8B-B14F-4D97-AF65-F5344CB8AC3E}">
        <p14:creationId xmlns:p14="http://schemas.microsoft.com/office/powerpoint/2010/main" val="29071434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500" y="2343375"/>
            <a:ext cx="2895000" cy="2171250"/>
          </a:xfrm>
          <a:prstGeom prst="rect">
            <a:avLst/>
          </a:prstGeom>
        </p:spPr>
      </p:pic>
      <p:sp>
        <p:nvSpPr>
          <p:cNvPr id="10" name="TextBox 9"/>
          <p:cNvSpPr txBox="1"/>
          <p:nvPr/>
        </p:nvSpPr>
        <p:spPr>
          <a:xfrm>
            <a:off x="0" y="0"/>
            <a:ext cx="12192000" cy="677108"/>
          </a:xfrm>
          <a:prstGeom prst="rect">
            <a:avLst/>
          </a:prstGeom>
          <a:solidFill>
            <a:srgbClr val="009969"/>
          </a:solidFill>
        </p:spPr>
        <p:txBody>
          <a:bodyPr wrap="square" lIns="91440" tIns="91440" bIns="91440" rtlCol="0" anchor="ctr" anchorCtr="0">
            <a:spAutoFit/>
          </a:bodyPr>
          <a:lstStyle/>
          <a:p>
            <a:pPr algn="ctr"/>
            <a:r>
              <a:rPr lang="en-US" sz="3200" b="1" spc="300" dirty="0">
                <a:solidFill>
                  <a:schemeClr val="bg1"/>
                </a:solidFill>
              </a:rPr>
              <a:t>Ohio Department of Transportation</a:t>
            </a:r>
          </a:p>
        </p:txBody>
      </p:sp>
      <p:sp>
        <p:nvSpPr>
          <p:cNvPr id="11" name="TextBox 10"/>
          <p:cNvSpPr txBox="1"/>
          <p:nvPr/>
        </p:nvSpPr>
        <p:spPr>
          <a:xfrm>
            <a:off x="0" y="6396338"/>
            <a:ext cx="12192000" cy="461665"/>
          </a:xfrm>
          <a:prstGeom prst="rect">
            <a:avLst/>
          </a:prstGeom>
          <a:solidFill>
            <a:srgbClr val="009969"/>
          </a:solidFill>
        </p:spPr>
        <p:txBody>
          <a:bodyPr wrap="square" tIns="91440" bIns="91440" rtlCol="0" anchor="ctr" anchorCtr="0">
            <a:spAutoFit/>
          </a:bodyPr>
          <a:lstStyle/>
          <a:p>
            <a:pPr algn="ctr"/>
            <a:r>
              <a:rPr lang="en-US" sz="1800" b="1" spc="300" dirty="0">
                <a:solidFill>
                  <a:schemeClr val="bg1"/>
                </a:solidFill>
              </a:rPr>
              <a:t>www.transportation.ohio.gov</a:t>
            </a:r>
          </a:p>
        </p:txBody>
      </p:sp>
      <p:sp>
        <p:nvSpPr>
          <p:cNvPr id="12" name="TextBox 11"/>
          <p:cNvSpPr txBox="1"/>
          <p:nvPr/>
        </p:nvSpPr>
        <p:spPr>
          <a:xfrm>
            <a:off x="0" y="6031468"/>
            <a:ext cx="12192000" cy="369332"/>
          </a:xfrm>
          <a:prstGeom prst="rect">
            <a:avLst/>
          </a:prstGeom>
          <a:noFill/>
        </p:spPr>
        <p:txBody>
          <a:bodyPr wrap="square" rtlCol="0">
            <a:spAutoFit/>
          </a:bodyPr>
          <a:lstStyle/>
          <a:p>
            <a:pPr algn="ctr"/>
            <a:r>
              <a:rPr lang="en-US" sz="1800" b="0" dirty="0">
                <a:solidFill>
                  <a:srgbClr val="009969"/>
                </a:solidFill>
              </a:rPr>
              <a:t>John R. Kasich, </a:t>
            </a:r>
            <a:r>
              <a:rPr lang="en-US" sz="1800" b="0" i="1" dirty="0">
                <a:solidFill>
                  <a:srgbClr val="009969"/>
                </a:solidFill>
              </a:rPr>
              <a:t>Governor  </a:t>
            </a:r>
            <a:r>
              <a:rPr lang="en-US" sz="1800" b="0" dirty="0">
                <a:solidFill>
                  <a:srgbClr val="009969"/>
                </a:solidFill>
              </a:rPr>
              <a:t>  •    Jerry Wray, </a:t>
            </a:r>
            <a:r>
              <a:rPr lang="en-US" sz="1800" b="0" i="1" dirty="0">
                <a:solidFill>
                  <a:srgbClr val="009969"/>
                </a:solidFill>
              </a:rPr>
              <a:t>Director</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7" y="3"/>
            <a:ext cx="12187769" cy="6857999"/>
          </a:xfrm>
          <a:prstGeom prst="rect">
            <a:avLst/>
          </a:prstGeom>
        </p:spPr>
      </p:pic>
      <p:sp>
        <p:nvSpPr>
          <p:cNvPr id="2" name="Title 1"/>
          <p:cNvSpPr>
            <a:spLocks noGrp="1"/>
          </p:cNvSpPr>
          <p:nvPr>
            <p:ph type="ctrTitle"/>
          </p:nvPr>
        </p:nvSpPr>
        <p:spPr>
          <a:xfrm>
            <a:off x="914400" y="3276600"/>
            <a:ext cx="10363200" cy="2362200"/>
          </a:xfrm>
        </p:spPr>
        <p:txBody>
          <a:bodyPr/>
          <a:lstStyle>
            <a:lvl1pPr>
              <a:defRPr>
                <a:solidFill>
                  <a:schemeClr val="tx1"/>
                </a:solidFill>
              </a:defRPr>
            </a:lvl1pPr>
          </a:lstStyle>
          <a:p>
            <a:r>
              <a:rPr lang="en-US"/>
              <a:t>Click to edit Master title style</a:t>
            </a:r>
            <a:endParaRPr lang="en-US" dirty="0"/>
          </a:p>
        </p:txBody>
      </p:sp>
      <p:sp>
        <p:nvSpPr>
          <p:cNvPr id="7" name="Subtitle 2"/>
          <p:cNvSpPr>
            <a:spLocks noGrp="1"/>
          </p:cNvSpPr>
          <p:nvPr userDrawn="1">
            <p:ph type="subTitle" idx="1" hasCustomPrompt="1"/>
          </p:nvPr>
        </p:nvSpPr>
        <p:spPr>
          <a:xfrm>
            <a:off x="914400" y="6019800"/>
            <a:ext cx="10363200" cy="457200"/>
          </a:xfrm>
        </p:spPr>
        <p:txBody>
          <a:bodyPr rtlCol="0" anchor="ctr" anchorCtr="0">
            <a:normAutofit/>
          </a:bodyPr>
          <a:lstStyle>
            <a:lvl1pPr algn="ctr" fontAlgn="auto">
              <a:spcAft>
                <a:spcPts val="0"/>
              </a:spcAft>
              <a:buFont typeface="Arial" pitchFamily="34" charset="0"/>
              <a:buNone/>
              <a:defRPr sz="2400">
                <a:latin typeface="+mj-lt"/>
              </a:defRPr>
            </a:lvl1pPr>
          </a:lstStyle>
          <a:p>
            <a:pPr fontAlgn="auto">
              <a:spcAft>
                <a:spcPts val="0"/>
              </a:spcAft>
              <a:buFont typeface="Arial" pitchFamily="34" charset="0"/>
              <a:buNone/>
              <a:defRPr/>
            </a:pPr>
            <a:r>
              <a:rPr lang="en-US" dirty="0"/>
              <a:t>Click to add subtitle</a:t>
            </a:r>
          </a:p>
        </p:txBody>
      </p:sp>
      <p:sp>
        <p:nvSpPr>
          <p:cNvPr id="4" name="TextBox 3"/>
          <p:cNvSpPr txBox="1"/>
          <p:nvPr userDrawn="1"/>
        </p:nvSpPr>
        <p:spPr>
          <a:xfrm>
            <a:off x="406400" y="419100"/>
            <a:ext cx="11379200" cy="647700"/>
          </a:xfrm>
          <a:prstGeom prst="rect">
            <a:avLst/>
          </a:prstGeom>
          <a:noFill/>
        </p:spPr>
        <p:txBody>
          <a:bodyPr wrap="none" lIns="0" tIns="0" rIns="0" bIns="18288" rtlCol="0" anchor="ctr" anchorCtr="0">
            <a:noAutofit/>
          </a:bodyPr>
          <a:lstStyle/>
          <a:p>
            <a:pPr algn="ctr"/>
            <a:r>
              <a:rPr lang="en-US" sz="3200" b="0" dirty="0">
                <a:solidFill>
                  <a:schemeClr val="bg1"/>
                </a:solidFill>
                <a:latin typeface="Copperplate Gothic Bold" pitchFamily="34" charset="0"/>
              </a:rPr>
              <a:t>Ohio Department of Transportation</a:t>
            </a:r>
          </a:p>
        </p:txBody>
      </p:sp>
      <p:sp>
        <p:nvSpPr>
          <p:cNvPr id="5" name="TextBox 4"/>
          <p:cNvSpPr txBox="1"/>
          <p:nvPr userDrawn="1"/>
        </p:nvSpPr>
        <p:spPr>
          <a:xfrm>
            <a:off x="558800" y="1066800"/>
            <a:ext cx="11226800" cy="338554"/>
          </a:xfrm>
          <a:prstGeom prst="rect">
            <a:avLst/>
          </a:prstGeom>
          <a:noFill/>
        </p:spPr>
        <p:txBody>
          <a:bodyPr wrap="square" rtlCol="0">
            <a:spAutoFit/>
          </a:bodyPr>
          <a:lstStyle/>
          <a:p>
            <a:pPr algn="l">
              <a:tabLst>
                <a:tab pos="8175625" algn="r"/>
              </a:tabLst>
            </a:pPr>
            <a:r>
              <a:rPr lang="en-US" sz="1600" b="0" dirty="0">
                <a:solidFill>
                  <a:srgbClr val="009969"/>
                </a:solidFill>
                <a:latin typeface="Copperplate Gothic Bold" pitchFamily="34" charset="0"/>
              </a:rPr>
              <a:t>John R. Kasich, Governor 	Jerry</a:t>
            </a:r>
            <a:r>
              <a:rPr lang="en-US" sz="1600" b="0" baseline="0" dirty="0">
                <a:solidFill>
                  <a:srgbClr val="009969"/>
                </a:solidFill>
                <a:latin typeface="Copperplate Gothic Bold" pitchFamily="34" charset="0"/>
              </a:rPr>
              <a:t> Wray, Director</a:t>
            </a:r>
            <a:endParaRPr lang="en-US" sz="1600" b="0" dirty="0">
              <a:solidFill>
                <a:srgbClr val="009969"/>
              </a:solidFill>
              <a:latin typeface="Copperplate Gothic Bold" pitchFamily="34" charset="0"/>
            </a:endParaRPr>
          </a:p>
        </p:txBody>
      </p:sp>
    </p:spTree>
    <p:extLst>
      <p:ext uri="{BB962C8B-B14F-4D97-AF65-F5344CB8AC3E}">
        <p14:creationId xmlns:p14="http://schemas.microsoft.com/office/powerpoint/2010/main" val="255193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457200" indent="-457200">
              <a:buFontTx/>
              <a:buBlip>
                <a:blip r:embed="rId2"/>
              </a:buBlip>
              <a:defRPr b="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5"/>
          <p:cNvSpPr>
            <a:spLocks noGrp="1" noChangeArrowheads="1"/>
          </p:cNvSpPr>
          <p:nvPr>
            <p:ph type="ftr" sz="quarter" idx="3"/>
          </p:nvPr>
        </p:nvSpPr>
        <p:spPr>
          <a:xfrm>
            <a:off x="1117600" y="6248399"/>
            <a:ext cx="9550400" cy="381000"/>
          </a:xfrm>
          <a:prstGeom prst="rect">
            <a:avLst/>
          </a:prstGeom>
          <a:ln/>
        </p:spPr>
        <p:txBody>
          <a:bodyPr anchor="ctr" anchorCtr="0">
            <a:normAutofit/>
          </a:bodyPr>
          <a:lstStyle>
            <a:lvl1pPr algn="ctr">
              <a:defRPr>
                <a:latin typeface="+mj-lt"/>
              </a:defRPr>
            </a:lvl1pPr>
          </a:lstStyle>
          <a:p>
            <a:pPr>
              <a:defRPr/>
            </a:pPr>
            <a:r>
              <a:rPr lang="en-US" dirty="0">
                <a:solidFill>
                  <a:srgbClr val="000000"/>
                </a:solidFill>
              </a:rPr>
              <a:t>Footer </a:t>
            </a:r>
            <a:r>
              <a:rPr lang="en-US" sz="1600" dirty="0">
                <a:solidFill>
                  <a:srgbClr val="000000"/>
                </a:solidFill>
              </a:rPr>
              <a:t>(use Insert&gt;Headers &amp; Footers to change)</a:t>
            </a:r>
            <a:endParaRPr lang="en-US" sz="1200" dirty="0">
              <a:solidFill>
                <a:srgbClr val="000000"/>
              </a:solidFill>
            </a:endParaRPr>
          </a:p>
        </p:txBody>
      </p:sp>
    </p:spTree>
    <p:extLst>
      <p:ext uri="{BB962C8B-B14F-4D97-AF65-F5344CB8AC3E}">
        <p14:creationId xmlns:p14="http://schemas.microsoft.com/office/powerpoint/2010/main" val="3935422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33600"/>
            <a:ext cx="10972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p>
        </p:txBody>
      </p:sp>
      <p:sp>
        <p:nvSpPr>
          <p:cNvPr id="11" name="Text Placeholder 10"/>
          <p:cNvSpPr>
            <a:spLocks noGrp="1"/>
          </p:cNvSpPr>
          <p:nvPr>
            <p:ph type="body" sz="quarter" idx="11" hasCustomPrompt="1"/>
          </p:nvPr>
        </p:nvSpPr>
        <p:spPr>
          <a:xfrm>
            <a:off x="609600" y="1447800"/>
            <a:ext cx="11074400" cy="609600"/>
          </a:xfrm>
        </p:spPr>
        <p:txBody>
          <a:bodyPr/>
          <a:lstStyle>
            <a:lvl1pPr algn="ctr">
              <a:buNone/>
              <a:defRPr sz="2400" b="1" i="1" u="sng">
                <a:latin typeface="+mj-lt"/>
              </a:defRPr>
            </a:lvl1pPr>
          </a:lstStyle>
          <a:p>
            <a:pPr lvl="0"/>
            <a:r>
              <a:rPr lang="en-US" sz="2400" b="1" i="1" u="sng" dirty="0">
                <a:latin typeface="+mj-lt"/>
              </a:rPr>
              <a:t>Subtitle</a:t>
            </a:r>
            <a:endParaRPr lang="en-US" dirty="0"/>
          </a:p>
        </p:txBody>
      </p:sp>
      <p:sp>
        <p:nvSpPr>
          <p:cNvPr id="6" name="Footer Placeholder 5"/>
          <p:cNvSpPr>
            <a:spLocks noGrp="1" noChangeArrowheads="1"/>
          </p:cNvSpPr>
          <p:nvPr>
            <p:ph type="ftr" sz="quarter" idx="3"/>
          </p:nvPr>
        </p:nvSpPr>
        <p:spPr>
          <a:xfrm>
            <a:off x="1117600" y="6248399"/>
            <a:ext cx="9550400" cy="381000"/>
          </a:xfrm>
          <a:prstGeom prst="rect">
            <a:avLst/>
          </a:prstGeom>
          <a:ln/>
        </p:spPr>
        <p:txBody>
          <a:bodyPr anchor="ctr" anchorCtr="0">
            <a:normAutofit/>
          </a:bodyPr>
          <a:lstStyle>
            <a:lvl1pPr algn="ctr">
              <a:defRPr>
                <a:latin typeface="+mj-lt"/>
              </a:defRPr>
            </a:lvl1pPr>
          </a:lstStyle>
          <a:p>
            <a:pPr>
              <a:defRPr/>
            </a:pPr>
            <a:r>
              <a:rPr lang="en-US" dirty="0">
                <a:solidFill>
                  <a:srgbClr val="000000"/>
                </a:solidFill>
              </a:rPr>
              <a:t>Footer </a:t>
            </a:r>
            <a:r>
              <a:rPr lang="en-US" sz="1600" dirty="0">
                <a:solidFill>
                  <a:srgbClr val="000000"/>
                </a:solidFill>
              </a:rPr>
              <a:t>(use Insert&gt;Headers &amp; Footers to change)</a:t>
            </a:r>
            <a:endParaRPr lang="en-US" sz="1200" dirty="0">
              <a:solidFill>
                <a:srgbClr val="000000"/>
              </a:solidFill>
            </a:endParaRPr>
          </a:p>
        </p:txBody>
      </p:sp>
    </p:spTree>
    <p:extLst>
      <p:ext uri="{BB962C8B-B14F-4D97-AF65-F5344CB8AC3E}">
        <p14:creationId xmlns:p14="http://schemas.microsoft.com/office/powerpoint/2010/main" val="1477653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667000"/>
            <a:ext cx="10972800" cy="1143000"/>
          </a:xfrm>
        </p:spPr>
        <p:txBody>
          <a:bodyPr/>
          <a:lstStyle/>
          <a:p>
            <a:r>
              <a:rPr lang="en-US"/>
              <a:t>Click to edit Master title style</a:t>
            </a:r>
            <a:endParaRPr lang="en-US" dirty="0"/>
          </a:p>
        </p:txBody>
      </p:sp>
      <p:sp>
        <p:nvSpPr>
          <p:cNvPr id="6" name="Footer Placeholder 5"/>
          <p:cNvSpPr>
            <a:spLocks noGrp="1" noChangeArrowheads="1"/>
          </p:cNvSpPr>
          <p:nvPr>
            <p:ph type="ftr" sz="quarter" idx="3"/>
          </p:nvPr>
        </p:nvSpPr>
        <p:spPr>
          <a:xfrm>
            <a:off x="1117600" y="6248399"/>
            <a:ext cx="9550400" cy="381000"/>
          </a:xfrm>
          <a:prstGeom prst="rect">
            <a:avLst/>
          </a:prstGeom>
          <a:ln/>
        </p:spPr>
        <p:txBody>
          <a:bodyPr anchor="ctr" anchorCtr="0">
            <a:normAutofit/>
          </a:bodyPr>
          <a:lstStyle>
            <a:lvl1pPr algn="ctr">
              <a:defRPr>
                <a:latin typeface="+mj-lt"/>
              </a:defRPr>
            </a:lvl1pPr>
          </a:lstStyle>
          <a:p>
            <a:pPr>
              <a:defRPr/>
            </a:pPr>
            <a:r>
              <a:rPr lang="en-US" dirty="0">
                <a:solidFill>
                  <a:srgbClr val="000000"/>
                </a:solidFill>
              </a:rPr>
              <a:t>Footer </a:t>
            </a:r>
            <a:r>
              <a:rPr lang="en-US" sz="1600" dirty="0">
                <a:solidFill>
                  <a:srgbClr val="000000"/>
                </a:solidFill>
              </a:rPr>
              <a:t>(use Insert&gt;Headers &amp; Footers to change)</a:t>
            </a:r>
            <a:endParaRPr lang="en-US" sz="1200" dirty="0">
              <a:solidFill>
                <a:srgbClr val="000000"/>
              </a:solidFill>
            </a:endParaRPr>
          </a:p>
        </p:txBody>
      </p:sp>
    </p:spTree>
    <p:extLst>
      <p:ext uri="{BB962C8B-B14F-4D97-AF65-F5344CB8AC3E}">
        <p14:creationId xmlns:p14="http://schemas.microsoft.com/office/powerpoint/2010/main" val="2523806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userDrawn="1">
            <p:ph idx="1" hasCustomPrompt="1"/>
          </p:nvPr>
        </p:nvSpPr>
        <p:spPr>
          <a:xfrm>
            <a:off x="609600" y="1524000"/>
            <a:ext cx="10871200" cy="4495800"/>
          </a:xfrm>
        </p:spPr>
        <p:txBody>
          <a:bodyPr numCol="2"/>
          <a:lstStyle>
            <a:lvl3pPr>
              <a:defRPr/>
            </a:lvl3pPr>
          </a:lstStyle>
          <a:p>
            <a:pPr>
              <a:buNone/>
            </a:pPr>
            <a:r>
              <a:rPr lang="en-US" dirty="0"/>
              <a:t>Column One</a:t>
            </a:r>
          </a:p>
          <a:p>
            <a:r>
              <a:rPr lang="en-US" dirty="0"/>
              <a:t>1</a:t>
            </a:r>
          </a:p>
          <a:p>
            <a:pPr lvl="1"/>
            <a:r>
              <a:rPr lang="en-US" dirty="0"/>
              <a:t>a</a:t>
            </a:r>
          </a:p>
          <a:p>
            <a:pPr lvl="1"/>
            <a:r>
              <a:rPr lang="en-US" dirty="0"/>
              <a:t>b</a:t>
            </a:r>
          </a:p>
          <a:p>
            <a:pPr lvl="2"/>
            <a:r>
              <a:rPr lang="en-US" dirty="0" err="1"/>
              <a:t>i</a:t>
            </a:r>
            <a:endParaRPr lang="en-US" dirty="0"/>
          </a:p>
          <a:p>
            <a:pPr lvl="2"/>
            <a:r>
              <a:rPr lang="en-US" dirty="0"/>
              <a:t>Ii</a:t>
            </a:r>
          </a:p>
          <a:p>
            <a:pPr lvl="2"/>
            <a:endParaRPr lang="en-US" dirty="0"/>
          </a:p>
          <a:p>
            <a:pPr lvl="2">
              <a:buNone/>
            </a:pPr>
            <a:endParaRPr lang="en-US" dirty="0"/>
          </a:p>
          <a:p>
            <a:pPr>
              <a:buNone/>
            </a:pPr>
            <a:r>
              <a:rPr lang="en-US" dirty="0"/>
              <a:t>Column Two</a:t>
            </a:r>
          </a:p>
          <a:p>
            <a:r>
              <a:rPr lang="en-US" dirty="0"/>
              <a:t>2</a:t>
            </a:r>
          </a:p>
        </p:txBody>
      </p:sp>
      <p:sp>
        <p:nvSpPr>
          <p:cNvPr id="5" name="Rectangle 5"/>
          <p:cNvSpPr>
            <a:spLocks noGrp="1" noChangeArrowheads="1"/>
          </p:cNvSpPr>
          <p:nvPr>
            <p:ph type="ftr" sz="quarter" idx="3"/>
          </p:nvPr>
        </p:nvSpPr>
        <p:spPr>
          <a:xfrm>
            <a:off x="1117600" y="6248399"/>
            <a:ext cx="9550400" cy="381000"/>
          </a:xfrm>
          <a:prstGeom prst="rect">
            <a:avLst/>
          </a:prstGeom>
          <a:ln/>
        </p:spPr>
        <p:txBody>
          <a:bodyPr anchor="ctr" anchorCtr="0">
            <a:normAutofit/>
          </a:bodyPr>
          <a:lstStyle>
            <a:lvl1pPr algn="ctr">
              <a:defRPr>
                <a:latin typeface="+mj-lt"/>
              </a:defRPr>
            </a:lvl1pPr>
          </a:lstStyle>
          <a:p>
            <a:pPr>
              <a:defRPr/>
            </a:pPr>
            <a:r>
              <a:rPr lang="en-US" dirty="0">
                <a:solidFill>
                  <a:srgbClr val="000000"/>
                </a:solidFill>
              </a:rPr>
              <a:t>Footer </a:t>
            </a:r>
            <a:r>
              <a:rPr lang="en-US" sz="1600" dirty="0">
                <a:solidFill>
                  <a:srgbClr val="000000"/>
                </a:solidFill>
              </a:rPr>
              <a:t>(use Insert&gt;Headers &amp; Footers to change)</a:t>
            </a:r>
            <a:endParaRPr lang="en-US" sz="1200" dirty="0">
              <a:solidFill>
                <a:srgbClr val="000000"/>
              </a:solidFill>
            </a:endParaRPr>
          </a:p>
        </p:txBody>
      </p:sp>
    </p:spTree>
    <p:extLst>
      <p:ext uri="{BB962C8B-B14F-4D97-AF65-F5344CB8AC3E}">
        <p14:creationId xmlns:p14="http://schemas.microsoft.com/office/powerpoint/2010/main" val="3290785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title and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userDrawn="1">
            <p:ph idx="1" hasCustomPrompt="1"/>
          </p:nvPr>
        </p:nvSpPr>
        <p:spPr>
          <a:xfrm>
            <a:off x="609600" y="2209800"/>
            <a:ext cx="10871200" cy="3810000"/>
          </a:xfrm>
        </p:spPr>
        <p:txBody>
          <a:bodyPr numCol="2"/>
          <a:lstStyle>
            <a:lvl3pPr>
              <a:defRPr/>
            </a:lvl3pPr>
          </a:lstStyle>
          <a:p>
            <a:pPr>
              <a:buNone/>
            </a:pPr>
            <a:r>
              <a:rPr lang="en-US" dirty="0"/>
              <a:t>Column One</a:t>
            </a:r>
          </a:p>
          <a:p>
            <a:r>
              <a:rPr lang="en-US" dirty="0"/>
              <a:t>1</a:t>
            </a:r>
          </a:p>
          <a:p>
            <a:pPr lvl="1"/>
            <a:r>
              <a:rPr lang="en-US" dirty="0"/>
              <a:t>a</a:t>
            </a:r>
          </a:p>
          <a:p>
            <a:pPr lvl="1"/>
            <a:r>
              <a:rPr lang="en-US" dirty="0"/>
              <a:t>b</a:t>
            </a:r>
          </a:p>
          <a:p>
            <a:pPr lvl="2"/>
            <a:r>
              <a:rPr lang="en-US" dirty="0" err="1"/>
              <a:t>i</a:t>
            </a:r>
            <a:endParaRPr lang="en-US" dirty="0"/>
          </a:p>
          <a:p>
            <a:pPr lvl="2"/>
            <a:r>
              <a:rPr lang="en-US" dirty="0"/>
              <a:t>Ii</a:t>
            </a:r>
          </a:p>
          <a:p>
            <a:pPr lvl="2">
              <a:buNone/>
            </a:pPr>
            <a:endParaRPr lang="en-US" dirty="0"/>
          </a:p>
          <a:p>
            <a:pPr>
              <a:buNone/>
            </a:pPr>
            <a:r>
              <a:rPr lang="en-US" dirty="0"/>
              <a:t>Column Two</a:t>
            </a:r>
          </a:p>
          <a:p>
            <a:r>
              <a:rPr lang="en-US" dirty="0"/>
              <a:t>2</a:t>
            </a:r>
          </a:p>
        </p:txBody>
      </p:sp>
      <p:sp>
        <p:nvSpPr>
          <p:cNvPr id="7" name="Text Placeholder 10"/>
          <p:cNvSpPr>
            <a:spLocks noGrp="1"/>
          </p:cNvSpPr>
          <p:nvPr>
            <p:ph type="body" sz="quarter" idx="11" hasCustomPrompt="1"/>
          </p:nvPr>
        </p:nvSpPr>
        <p:spPr>
          <a:xfrm>
            <a:off x="609600" y="1447800"/>
            <a:ext cx="11074400" cy="609600"/>
          </a:xfrm>
        </p:spPr>
        <p:txBody>
          <a:bodyPr/>
          <a:lstStyle>
            <a:lvl1pPr algn="ctr">
              <a:buNone/>
              <a:defRPr sz="2400" b="1" i="1" u="sng">
                <a:latin typeface="+mj-lt"/>
              </a:defRPr>
            </a:lvl1pPr>
          </a:lstStyle>
          <a:p>
            <a:pPr lvl="0"/>
            <a:r>
              <a:rPr lang="en-US" sz="2400" b="1" i="1" u="sng" dirty="0">
                <a:latin typeface="+mj-lt"/>
              </a:rPr>
              <a:t>Subtitle</a:t>
            </a:r>
            <a:endParaRPr lang="en-US" dirty="0"/>
          </a:p>
        </p:txBody>
      </p:sp>
      <p:sp>
        <p:nvSpPr>
          <p:cNvPr id="8" name="Rectangle 5"/>
          <p:cNvSpPr>
            <a:spLocks noGrp="1" noChangeArrowheads="1"/>
          </p:cNvSpPr>
          <p:nvPr>
            <p:ph type="ftr" sz="quarter" idx="3"/>
          </p:nvPr>
        </p:nvSpPr>
        <p:spPr>
          <a:xfrm>
            <a:off x="1117600" y="6248399"/>
            <a:ext cx="9550400" cy="381000"/>
          </a:xfrm>
          <a:prstGeom prst="rect">
            <a:avLst/>
          </a:prstGeom>
          <a:ln/>
        </p:spPr>
        <p:txBody>
          <a:bodyPr anchor="ctr" anchorCtr="0">
            <a:normAutofit/>
          </a:bodyPr>
          <a:lstStyle>
            <a:lvl1pPr algn="ctr">
              <a:defRPr>
                <a:latin typeface="+mj-lt"/>
              </a:defRPr>
            </a:lvl1pPr>
          </a:lstStyle>
          <a:p>
            <a:pPr>
              <a:defRPr/>
            </a:pPr>
            <a:r>
              <a:rPr lang="en-US" dirty="0">
                <a:solidFill>
                  <a:srgbClr val="000000"/>
                </a:solidFill>
              </a:rPr>
              <a:t>Footer </a:t>
            </a:r>
            <a:r>
              <a:rPr lang="en-US" sz="1600" dirty="0">
                <a:solidFill>
                  <a:srgbClr val="000000"/>
                </a:solidFill>
              </a:rPr>
              <a:t>(use Insert&gt;Headers &amp; Footers to change)</a:t>
            </a:r>
            <a:endParaRPr lang="en-US" sz="1200" dirty="0">
              <a:solidFill>
                <a:srgbClr val="000000"/>
              </a:solidFill>
            </a:endParaRPr>
          </a:p>
        </p:txBody>
      </p:sp>
    </p:spTree>
    <p:extLst>
      <p:ext uri="{BB962C8B-B14F-4D97-AF65-F5344CB8AC3E}">
        <p14:creationId xmlns:p14="http://schemas.microsoft.com/office/powerpoint/2010/main" val="696366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with footer">
    <p:spTree>
      <p:nvGrpSpPr>
        <p:cNvPr id="1" name=""/>
        <p:cNvGrpSpPr/>
        <p:nvPr/>
      </p:nvGrpSpPr>
      <p:grpSpPr>
        <a:xfrm>
          <a:off x="0" y="0"/>
          <a:ext cx="0" cy="0"/>
          <a:chOff x="0" y="0"/>
          <a:chExt cx="0" cy="0"/>
        </a:xfrm>
      </p:grpSpPr>
      <p:sp>
        <p:nvSpPr>
          <p:cNvPr id="3" name="Rectangle 5"/>
          <p:cNvSpPr>
            <a:spLocks noGrp="1" noChangeArrowheads="1"/>
          </p:cNvSpPr>
          <p:nvPr>
            <p:ph type="ftr" sz="quarter" idx="3"/>
          </p:nvPr>
        </p:nvSpPr>
        <p:spPr>
          <a:xfrm>
            <a:off x="1117600" y="6248399"/>
            <a:ext cx="9550400" cy="381000"/>
          </a:xfrm>
          <a:prstGeom prst="rect">
            <a:avLst/>
          </a:prstGeom>
          <a:ln/>
        </p:spPr>
        <p:txBody>
          <a:bodyPr anchor="ctr" anchorCtr="0">
            <a:normAutofit/>
          </a:bodyPr>
          <a:lstStyle>
            <a:lvl1pPr algn="ctr">
              <a:defRPr>
                <a:latin typeface="+mj-lt"/>
              </a:defRPr>
            </a:lvl1pPr>
          </a:lstStyle>
          <a:p>
            <a:pPr>
              <a:defRPr/>
            </a:pPr>
            <a:r>
              <a:rPr lang="en-US" dirty="0">
                <a:solidFill>
                  <a:srgbClr val="000000"/>
                </a:solidFill>
              </a:rPr>
              <a:t>Footer </a:t>
            </a:r>
            <a:r>
              <a:rPr lang="en-US" sz="1600" dirty="0">
                <a:solidFill>
                  <a:srgbClr val="000000"/>
                </a:solidFill>
              </a:rPr>
              <a:t>(use Insert&gt;Headers &amp; Footers to change)</a:t>
            </a:r>
            <a:endParaRPr lang="en-US" sz="1200" dirty="0">
              <a:solidFill>
                <a:srgbClr val="000000"/>
              </a:solidFill>
            </a:endParaRPr>
          </a:p>
        </p:txBody>
      </p:sp>
    </p:spTree>
    <p:extLst>
      <p:ext uri="{BB962C8B-B14F-4D97-AF65-F5344CB8AC3E}">
        <p14:creationId xmlns:p14="http://schemas.microsoft.com/office/powerpoint/2010/main" val="1240459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5020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7" y="3"/>
            <a:ext cx="12187769" cy="6857999"/>
          </a:xfrm>
          <a:prstGeom prst="rect">
            <a:avLst/>
          </a:prstGeom>
        </p:spPr>
      </p:pic>
      <p:sp>
        <p:nvSpPr>
          <p:cNvPr id="2" name="Title 1"/>
          <p:cNvSpPr>
            <a:spLocks noGrp="1"/>
          </p:cNvSpPr>
          <p:nvPr>
            <p:ph type="ctrTitle"/>
          </p:nvPr>
        </p:nvSpPr>
        <p:spPr>
          <a:xfrm>
            <a:off x="914400" y="3276600"/>
            <a:ext cx="10363200" cy="2362200"/>
          </a:xfrm>
        </p:spPr>
        <p:txBody>
          <a:bodyPr/>
          <a:lstStyle>
            <a:lvl1pPr>
              <a:defRPr>
                <a:solidFill>
                  <a:schemeClr val="tx1"/>
                </a:solidFill>
              </a:defRPr>
            </a:lvl1pPr>
          </a:lstStyle>
          <a:p>
            <a:r>
              <a:rPr lang="en-US"/>
              <a:t>Click to edit Master title style</a:t>
            </a:r>
            <a:endParaRPr lang="en-US" dirty="0"/>
          </a:p>
        </p:txBody>
      </p:sp>
      <p:sp>
        <p:nvSpPr>
          <p:cNvPr id="7" name="Subtitle 2"/>
          <p:cNvSpPr>
            <a:spLocks noGrp="1"/>
          </p:cNvSpPr>
          <p:nvPr userDrawn="1">
            <p:ph type="subTitle" idx="1" hasCustomPrompt="1"/>
          </p:nvPr>
        </p:nvSpPr>
        <p:spPr>
          <a:xfrm>
            <a:off x="914400" y="6019800"/>
            <a:ext cx="10363200" cy="457200"/>
          </a:xfrm>
        </p:spPr>
        <p:txBody>
          <a:bodyPr rtlCol="0" anchor="ctr" anchorCtr="0">
            <a:normAutofit/>
          </a:bodyPr>
          <a:lstStyle>
            <a:lvl1pPr algn="ctr" fontAlgn="auto">
              <a:spcAft>
                <a:spcPts val="0"/>
              </a:spcAft>
              <a:buFont typeface="Arial" pitchFamily="34" charset="0"/>
              <a:buNone/>
              <a:defRPr sz="2400">
                <a:latin typeface="+mj-lt"/>
              </a:defRPr>
            </a:lvl1pPr>
          </a:lstStyle>
          <a:p>
            <a:pPr fontAlgn="auto">
              <a:spcAft>
                <a:spcPts val="0"/>
              </a:spcAft>
              <a:buFont typeface="Arial" pitchFamily="34" charset="0"/>
              <a:buNone/>
              <a:defRPr/>
            </a:pPr>
            <a:r>
              <a:rPr lang="en-US" dirty="0"/>
              <a:t>Click to add subtitle</a:t>
            </a:r>
          </a:p>
        </p:txBody>
      </p:sp>
      <p:sp>
        <p:nvSpPr>
          <p:cNvPr id="4" name="TextBox 3"/>
          <p:cNvSpPr txBox="1"/>
          <p:nvPr userDrawn="1"/>
        </p:nvSpPr>
        <p:spPr>
          <a:xfrm>
            <a:off x="406400" y="419100"/>
            <a:ext cx="11379200" cy="647700"/>
          </a:xfrm>
          <a:prstGeom prst="rect">
            <a:avLst/>
          </a:prstGeom>
          <a:noFill/>
        </p:spPr>
        <p:txBody>
          <a:bodyPr wrap="none" lIns="0" tIns="0" rIns="0" bIns="18288" rtlCol="0" anchor="ctr" anchorCtr="0">
            <a:noAutofit/>
          </a:bodyPr>
          <a:lstStyle/>
          <a:p>
            <a:pPr algn="ctr"/>
            <a:r>
              <a:rPr lang="en-US" sz="3200" b="0" dirty="0">
                <a:solidFill>
                  <a:schemeClr val="bg1"/>
                </a:solidFill>
                <a:latin typeface="Copperplate Gothic Bold" pitchFamily="34" charset="0"/>
              </a:rPr>
              <a:t>Ohio Department of Transportation</a:t>
            </a:r>
          </a:p>
        </p:txBody>
      </p:sp>
      <p:sp>
        <p:nvSpPr>
          <p:cNvPr id="5" name="TextBox 4"/>
          <p:cNvSpPr txBox="1"/>
          <p:nvPr userDrawn="1"/>
        </p:nvSpPr>
        <p:spPr>
          <a:xfrm>
            <a:off x="558800" y="1066800"/>
            <a:ext cx="11226800" cy="338554"/>
          </a:xfrm>
          <a:prstGeom prst="rect">
            <a:avLst/>
          </a:prstGeom>
          <a:noFill/>
        </p:spPr>
        <p:txBody>
          <a:bodyPr wrap="square" rtlCol="0">
            <a:spAutoFit/>
          </a:bodyPr>
          <a:lstStyle/>
          <a:p>
            <a:pPr algn="l">
              <a:tabLst>
                <a:tab pos="8175625" algn="r"/>
              </a:tabLst>
            </a:pPr>
            <a:r>
              <a:rPr lang="en-US" sz="1600" b="0" dirty="0">
                <a:solidFill>
                  <a:srgbClr val="009969"/>
                </a:solidFill>
                <a:latin typeface="Copperplate Gothic Bold" pitchFamily="34" charset="0"/>
              </a:rPr>
              <a:t>John R. Kasich, Governor 	Jerry</a:t>
            </a:r>
            <a:r>
              <a:rPr lang="en-US" sz="1600" b="0" baseline="0" dirty="0">
                <a:solidFill>
                  <a:srgbClr val="009969"/>
                </a:solidFill>
                <a:latin typeface="Copperplate Gothic Bold" pitchFamily="34" charset="0"/>
              </a:rPr>
              <a:t> Wray, Director</a:t>
            </a:r>
            <a:endParaRPr lang="en-US" sz="1600" b="0" dirty="0">
              <a:solidFill>
                <a:srgbClr val="009969"/>
              </a:solidFill>
              <a:latin typeface="Copperplate Gothic Bold" pitchFamily="34" charset="0"/>
            </a:endParaRPr>
          </a:p>
        </p:txBody>
      </p:sp>
    </p:spTree>
    <p:extLst>
      <p:ext uri="{BB962C8B-B14F-4D97-AF65-F5344CB8AC3E}">
        <p14:creationId xmlns:p14="http://schemas.microsoft.com/office/powerpoint/2010/main" val="2551933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1" name="TextBox 10"/>
          <p:cNvSpPr txBox="1"/>
          <p:nvPr userDrawn="1"/>
        </p:nvSpPr>
        <p:spPr>
          <a:xfrm>
            <a:off x="0" y="6396338"/>
            <a:ext cx="12192000" cy="461665"/>
          </a:xfrm>
          <a:prstGeom prst="rect">
            <a:avLst/>
          </a:prstGeom>
          <a:solidFill>
            <a:srgbClr val="009969"/>
          </a:solidFill>
          <a:ln w="98425" cmpd="thinThick">
            <a:solidFill>
              <a:srgbClr val="009969"/>
            </a:solidFill>
          </a:ln>
        </p:spPr>
        <p:txBody>
          <a:bodyPr wrap="square" tIns="91440" bIns="91440" rtlCol="0" anchor="ctr" anchorCtr="0">
            <a:spAutoFit/>
          </a:bodyPr>
          <a:lstStyle/>
          <a:p>
            <a:pPr algn="ctr"/>
            <a:r>
              <a:rPr lang="en-US" sz="1800" spc="300" dirty="0">
                <a:solidFill>
                  <a:srgbClr val="FFFFFF"/>
                </a:solidFill>
                <a:latin typeface="Copperplate Gothic Bold" pitchFamily="34" charset="0"/>
              </a:rPr>
              <a:t>www.transportation.ohio.gov</a:t>
            </a:r>
          </a:p>
        </p:txBody>
      </p:sp>
      <p:sp>
        <p:nvSpPr>
          <p:cNvPr id="12" name="TextBox 11"/>
          <p:cNvSpPr txBox="1"/>
          <p:nvPr userDrawn="1"/>
        </p:nvSpPr>
        <p:spPr>
          <a:xfrm>
            <a:off x="182880" y="6031471"/>
            <a:ext cx="11826240" cy="307777"/>
          </a:xfrm>
          <a:prstGeom prst="rect">
            <a:avLst/>
          </a:prstGeom>
          <a:noFill/>
        </p:spPr>
        <p:txBody>
          <a:bodyPr wrap="square" rtlCol="0">
            <a:spAutoFit/>
          </a:bodyPr>
          <a:lstStyle/>
          <a:p>
            <a:pPr>
              <a:tabLst>
                <a:tab pos="8915400" algn="r"/>
              </a:tabLst>
            </a:pPr>
            <a:r>
              <a:rPr lang="en-US" sz="1400" b="1" dirty="0">
                <a:solidFill>
                  <a:srgbClr val="009969"/>
                </a:solidFill>
                <a:latin typeface="Copperplate Gothic Light" pitchFamily="34" charset="0"/>
                <a:ea typeface="Times New Roman"/>
                <a:cs typeface="CopprplGoth Bd BT"/>
              </a:rPr>
              <a:t>John R. Kasich, </a:t>
            </a:r>
            <a:r>
              <a:rPr lang="en-US" sz="1400" dirty="0">
                <a:solidFill>
                  <a:srgbClr val="009969"/>
                </a:solidFill>
                <a:latin typeface="Copperplate Gothic Light" pitchFamily="34" charset="0"/>
                <a:ea typeface="Times New Roman"/>
                <a:cs typeface="CopprplGoth Bd BT"/>
              </a:rPr>
              <a:t>Governor	</a:t>
            </a:r>
            <a:r>
              <a:rPr lang="en-US" sz="1400" b="1" dirty="0">
                <a:solidFill>
                  <a:srgbClr val="009969"/>
                </a:solidFill>
                <a:latin typeface="Copperplate Gothic Light" pitchFamily="34" charset="0"/>
                <a:ea typeface="Times New Roman"/>
                <a:cs typeface="CopprplGoth Bd BT"/>
              </a:rPr>
              <a:t>Jerry Wray, </a:t>
            </a:r>
            <a:r>
              <a:rPr lang="en-US" sz="1400" dirty="0">
                <a:solidFill>
                  <a:srgbClr val="009969"/>
                </a:solidFill>
                <a:latin typeface="Copperplate Gothic Light" pitchFamily="34" charset="0"/>
                <a:ea typeface="Times New Roman"/>
                <a:cs typeface="CopprplGoth Bd BT"/>
              </a:rPr>
              <a:t>Director</a:t>
            </a:r>
          </a:p>
        </p:txBody>
      </p:sp>
      <p:sp>
        <p:nvSpPr>
          <p:cNvPr id="6" name="Rectangle 4"/>
          <p:cNvSpPr>
            <a:spLocks noChangeArrowheads="1"/>
          </p:cNvSpPr>
          <p:nvPr userDrawn="1"/>
        </p:nvSpPr>
        <p:spPr bwMode="auto">
          <a:xfrm>
            <a:off x="1932519" y="26760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tabLst>
                <a:tab pos="2743200" algn="ctr"/>
                <a:tab pos="5486400" algn="r"/>
              </a:tabLst>
            </a:pPr>
            <a:endParaRPr lang="en-US" sz="1800" dirty="0">
              <a:solidFill>
                <a:srgbClr val="000000"/>
              </a:solidFill>
              <a:latin typeface="Arial" pitchFamily="34" charset="0"/>
              <a:cs typeface="Arial" pitchFamily="34" charset="0"/>
            </a:endParaRPr>
          </a:p>
        </p:txBody>
      </p:sp>
      <p:sp>
        <p:nvSpPr>
          <p:cNvPr id="7" name="Rectangle 6"/>
          <p:cNvSpPr/>
          <p:nvPr userDrawn="1"/>
        </p:nvSpPr>
        <p:spPr>
          <a:xfrm>
            <a:off x="0" y="0"/>
            <a:ext cx="12192000" cy="763286"/>
          </a:xfrm>
          <a:prstGeom prst="rect">
            <a:avLst/>
          </a:prstGeom>
          <a:solidFill>
            <a:srgbClr val="009969"/>
          </a:solidFill>
          <a:ln w="127000" cmpd="thinThick">
            <a:solidFill>
              <a:srgbClr val="009969"/>
            </a:solidFill>
          </a:ln>
        </p:spPr>
        <p:txBody>
          <a:bodyPr wrap="square" lIns="0" tIns="274320" rIns="0" bIns="91440" anchor="ctr" anchorCtr="0">
            <a:spAutoFit/>
          </a:bodyPr>
          <a:lstStyle/>
          <a:p>
            <a:pPr algn="ctr">
              <a:lnSpc>
                <a:spcPct val="80000"/>
              </a:lnSpc>
              <a:spcBef>
                <a:spcPts val="0"/>
              </a:spcBef>
              <a:spcAft>
                <a:spcPts val="0"/>
              </a:spcAft>
              <a:tabLst>
                <a:tab pos="2743200" algn="ctr"/>
                <a:tab pos="5486400" algn="r"/>
              </a:tabLst>
            </a:pPr>
            <a:r>
              <a:rPr lang="en-US" sz="3200" dirty="0">
                <a:solidFill>
                  <a:srgbClr val="FFFFFF"/>
                </a:solidFill>
                <a:latin typeface="Copperplate Gothic Bold" pitchFamily="34" charset="0"/>
                <a:ea typeface="Times New Roman"/>
                <a:cs typeface="CopprplGoth Bd BT"/>
              </a:rPr>
              <a:t>Ohio Department of 	Transportation</a:t>
            </a: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7600" y="2590800"/>
            <a:ext cx="4876800" cy="3657600"/>
          </a:xfrm>
          <a:prstGeom prst="rect">
            <a:avLst/>
          </a:prstGeom>
        </p:spPr>
      </p:pic>
    </p:spTree>
    <p:extLst>
      <p:ext uri="{BB962C8B-B14F-4D97-AF65-F5344CB8AC3E}">
        <p14:creationId xmlns:p14="http://schemas.microsoft.com/office/powerpoint/2010/main" val="3421538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tIns="274320"/>
          <a:lstStyle/>
          <a:p>
            <a:r>
              <a:rPr lang="en-US"/>
              <a:t>Click to edit Master title style</a:t>
            </a:r>
            <a:endParaRPr lang="en-US" dirty="0"/>
          </a:p>
        </p:txBody>
      </p:sp>
      <p:sp>
        <p:nvSpPr>
          <p:cNvPr id="3" name="Content Placeholder 2"/>
          <p:cNvSpPr>
            <a:spLocks noGrp="1"/>
          </p:cNvSpPr>
          <p:nvPr>
            <p:ph idx="1"/>
          </p:nvPr>
        </p:nvSpPr>
        <p:spPr/>
        <p:txBody>
          <a:bodyPr/>
          <a:lstStyle>
            <a:lvl1pPr marL="457200" indent="-457200">
              <a:buFontTx/>
              <a:buBlip>
                <a:blip r:embed="rId2"/>
              </a:buBlip>
              <a:defRPr b="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5"/>
          <p:cNvSpPr>
            <a:spLocks noGrp="1" noChangeArrowheads="1"/>
          </p:cNvSpPr>
          <p:nvPr>
            <p:ph type="ftr" sz="quarter" idx="3"/>
          </p:nvPr>
        </p:nvSpPr>
        <p:spPr>
          <a:xfrm>
            <a:off x="1108820" y="6346612"/>
            <a:ext cx="9254381" cy="365760"/>
          </a:xfrm>
          <a:prstGeom prst="rect">
            <a:avLst/>
          </a:prstGeom>
          <a:ln/>
        </p:spPr>
        <p:txBody>
          <a:bodyPr anchor="ctr" anchorCtr="0">
            <a:normAutofit/>
          </a:bodyPr>
          <a:lstStyle>
            <a:lvl1pPr algn="l">
              <a:defRPr sz="1400" b="1" spc="100" baseline="0">
                <a:solidFill>
                  <a:srgbClr val="009969"/>
                </a:solidFill>
                <a:latin typeface="+mn-lt"/>
              </a:defRPr>
            </a:lvl1pPr>
          </a:lstStyle>
          <a:p>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1440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0">
                <a:latin typeface="Copperplate Gothic Light" pitchFamily="34" charset="0"/>
              </a:defRPr>
            </a:lvl1pPr>
            <a:lvl2pPr>
              <a:defRPr>
                <a:latin typeface="Copperplate Gothic Light" pitchFamily="34" charset="0"/>
              </a:defRPr>
            </a:lvl2pPr>
            <a:lvl3pPr>
              <a:defRPr>
                <a:latin typeface="Copperplate Gothic Light" pitchFamily="34" charset="0"/>
              </a:defRPr>
            </a:lvl3pPr>
            <a:lvl4pPr>
              <a:defRPr>
                <a:latin typeface="Copperplate Gothic Light" pitchFamily="34" charset="0"/>
              </a:defRPr>
            </a:lvl4pPr>
            <a:lvl5pPr>
              <a:defRPr>
                <a:latin typeface="Copperplate Gothic Light"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5"/>
          <p:cNvSpPr>
            <a:spLocks noGrp="1" noChangeArrowheads="1"/>
          </p:cNvSpPr>
          <p:nvPr>
            <p:ph type="ftr" sz="quarter" idx="3"/>
          </p:nvPr>
        </p:nvSpPr>
        <p:spPr>
          <a:xfrm>
            <a:off x="1137920" y="6324600"/>
            <a:ext cx="9834880" cy="365760"/>
          </a:xfrm>
          <a:prstGeom prst="rect">
            <a:avLst/>
          </a:prstGeom>
          <a:ln/>
        </p:spPr>
        <p:txBody>
          <a:bodyPr tIns="0" bIns="0" anchor="ctr" anchorCtr="0">
            <a:normAutofit/>
          </a:bodyPr>
          <a:lstStyle>
            <a:lvl1pPr algn="l">
              <a:defRPr sz="1400" b="0">
                <a:solidFill>
                  <a:srgbClr val="009969"/>
                </a:solidFill>
                <a:latin typeface="Copperplate Gothic Bold" pitchFamily="34" charset="0"/>
              </a:defRPr>
            </a:lvl1pPr>
          </a:lstStyle>
          <a:p>
            <a:pPr algn="ctr">
              <a:defRPr/>
            </a:pPr>
            <a:r>
              <a:rPr lang="en-US" dirty="0"/>
              <a:t>Footer (use Insert&gt;Headers &amp; Footers to change)</a:t>
            </a:r>
          </a:p>
        </p:txBody>
      </p:sp>
    </p:spTree>
    <p:extLst>
      <p:ext uri="{BB962C8B-B14F-4D97-AF65-F5344CB8AC3E}">
        <p14:creationId xmlns:p14="http://schemas.microsoft.com/office/powerpoint/2010/main" val="30658951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33600"/>
            <a:ext cx="10972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p>
        </p:txBody>
      </p:sp>
      <p:sp>
        <p:nvSpPr>
          <p:cNvPr id="11" name="Text Placeholder 10"/>
          <p:cNvSpPr>
            <a:spLocks noGrp="1"/>
          </p:cNvSpPr>
          <p:nvPr>
            <p:ph type="body" sz="quarter" idx="11" hasCustomPrompt="1"/>
          </p:nvPr>
        </p:nvSpPr>
        <p:spPr>
          <a:xfrm>
            <a:off x="609600" y="1447800"/>
            <a:ext cx="11074400" cy="609600"/>
          </a:xfrm>
        </p:spPr>
        <p:txBody>
          <a:bodyPr/>
          <a:lstStyle>
            <a:lvl1pPr algn="ctr">
              <a:buNone/>
              <a:defRPr sz="2400" b="0" i="1" u="sng" baseline="0">
                <a:latin typeface="+mj-lt"/>
              </a:defRPr>
            </a:lvl1pPr>
          </a:lstStyle>
          <a:p>
            <a:pPr lvl="0"/>
            <a:r>
              <a:rPr lang="en-US" sz="2400" b="1" i="1" u="sng" dirty="0">
                <a:latin typeface="+mj-lt"/>
              </a:rPr>
              <a:t>Subtitle</a:t>
            </a:r>
            <a:endParaRPr lang="en-US" dirty="0"/>
          </a:p>
        </p:txBody>
      </p:sp>
      <p:sp>
        <p:nvSpPr>
          <p:cNvPr id="6" name="Footer Placeholder 5"/>
          <p:cNvSpPr>
            <a:spLocks noGrp="1" noChangeArrowheads="1"/>
          </p:cNvSpPr>
          <p:nvPr>
            <p:ph type="ftr" sz="quarter" idx="3"/>
          </p:nvPr>
        </p:nvSpPr>
        <p:spPr>
          <a:xfrm>
            <a:off x="1137920" y="6324600"/>
            <a:ext cx="9834880" cy="365760"/>
          </a:xfrm>
          <a:prstGeom prst="rect">
            <a:avLst/>
          </a:prstGeom>
          <a:ln/>
        </p:spPr>
        <p:txBody>
          <a:bodyPr tIns="0" bIns="0" anchor="ctr" anchorCtr="0">
            <a:normAutofit/>
          </a:bodyPr>
          <a:lstStyle>
            <a:lvl1pPr algn="l">
              <a:defRPr sz="1400" b="0">
                <a:solidFill>
                  <a:srgbClr val="009969"/>
                </a:solidFill>
                <a:latin typeface="Copperplate Gothic Bold" pitchFamily="34" charset="0"/>
              </a:defRPr>
            </a:lvl1pPr>
          </a:lstStyle>
          <a:p>
            <a:pPr algn="ctr">
              <a:defRPr/>
            </a:pPr>
            <a:r>
              <a:rPr lang="en-US" dirty="0"/>
              <a:t>Footer (use Insert&gt;Headers &amp; Footers to change)</a:t>
            </a:r>
          </a:p>
        </p:txBody>
      </p:sp>
    </p:spTree>
    <p:extLst>
      <p:ext uri="{BB962C8B-B14F-4D97-AF65-F5344CB8AC3E}">
        <p14:creationId xmlns:p14="http://schemas.microsoft.com/office/powerpoint/2010/main" val="2047240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667000"/>
            <a:ext cx="10972800" cy="1143000"/>
          </a:xfrm>
        </p:spPr>
        <p:txBody>
          <a:bodyPr/>
          <a:lstStyle/>
          <a:p>
            <a:r>
              <a:rPr lang="en-US"/>
              <a:t>Click to edit Master title style</a:t>
            </a:r>
            <a:endParaRPr lang="en-US" dirty="0"/>
          </a:p>
        </p:txBody>
      </p:sp>
      <p:sp>
        <p:nvSpPr>
          <p:cNvPr id="4" name="Rectangle 5"/>
          <p:cNvSpPr>
            <a:spLocks noGrp="1" noChangeArrowheads="1"/>
          </p:cNvSpPr>
          <p:nvPr>
            <p:ph type="ftr" sz="quarter" idx="3"/>
          </p:nvPr>
        </p:nvSpPr>
        <p:spPr>
          <a:xfrm>
            <a:off x="1137920" y="6324600"/>
            <a:ext cx="9834880" cy="365760"/>
          </a:xfrm>
          <a:prstGeom prst="rect">
            <a:avLst/>
          </a:prstGeom>
          <a:ln/>
        </p:spPr>
        <p:txBody>
          <a:bodyPr tIns="0" bIns="0" anchor="ctr" anchorCtr="0">
            <a:normAutofit/>
          </a:bodyPr>
          <a:lstStyle>
            <a:lvl1pPr algn="l">
              <a:defRPr sz="1400" b="0">
                <a:solidFill>
                  <a:srgbClr val="009969"/>
                </a:solidFill>
                <a:latin typeface="Copperplate Gothic Bold" pitchFamily="34" charset="0"/>
              </a:defRPr>
            </a:lvl1pPr>
          </a:lstStyle>
          <a:p>
            <a:pPr algn="ctr">
              <a:defRPr/>
            </a:pPr>
            <a:r>
              <a:rPr lang="en-US" dirty="0"/>
              <a:t>Footer (use Insert&gt;Headers &amp; Footers to change)</a:t>
            </a:r>
          </a:p>
        </p:txBody>
      </p:sp>
    </p:spTree>
    <p:extLst>
      <p:ext uri="{BB962C8B-B14F-4D97-AF65-F5344CB8AC3E}">
        <p14:creationId xmlns:p14="http://schemas.microsoft.com/office/powerpoint/2010/main" val="635106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userDrawn="1">
            <p:ph idx="1" hasCustomPrompt="1"/>
          </p:nvPr>
        </p:nvSpPr>
        <p:spPr>
          <a:xfrm>
            <a:off x="609600" y="1524000"/>
            <a:ext cx="10871200" cy="4495800"/>
          </a:xfrm>
        </p:spPr>
        <p:txBody>
          <a:bodyPr numCol="2"/>
          <a:lstStyle>
            <a:lvl3pPr>
              <a:defRPr/>
            </a:lvl3pPr>
          </a:lstStyle>
          <a:p>
            <a:pPr>
              <a:buNone/>
            </a:pPr>
            <a:r>
              <a:rPr lang="en-US" dirty="0"/>
              <a:t>Column One</a:t>
            </a:r>
          </a:p>
          <a:p>
            <a:r>
              <a:rPr lang="en-US" dirty="0"/>
              <a:t>1</a:t>
            </a:r>
          </a:p>
          <a:p>
            <a:pPr lvl="1"/>
            <a:r>
              <a:rPr lang="en-US" dirty="0"/>
              <a:t>a</a:t>
            </a:r>
          </a:p>
          <a:p>
            <a:pPr lvl="1"/>
            <a:r>
              <a:rPr lang="en-US" dirty="0"/>
              <a:t>b</a:t>
            </a:r>
          </a:p>
          <a:p>
            <a:pPr lvl="2"/>
            <a:r>
              <a:rPr lang="en-US" dirty="0" err="1"/>
              <a:t>i</a:t>
            </a:r>
            <a:endParaRPr lang="en-US" dirty="0"/>
          </a:p>
          <a:p>
            <a:pPr lvl="2"/>
            <a:r>
              <a:rPr lang="en-US" dirty="0"/>
              <a:t>Ii</a:t>
            </a:r>
          </a:p>
          <a:p>
            <a:pPr lvl="2"/>
            <a:endParaRPr lang="en-US" dirty="0"/>
          </a:p>
          <a:p>
            <a:pPr lvl="2">
              <a:buNone/>
            </a:pPr>
            <a:endParaRPr lang="en-US" dirty="0"/>
          </a:p>
          <a:p>
            <a:pPr>
              <a:buNone/>
            </a:pPr>
            <a:r>
              <a:rPr lang="en-US" dirty="0"/>
              <a:t>Column Two</a:t>
            </a:r>
          </a:p>
          <a:p>
            <a:r>
              <a:rPr lang="en-US" dirty="0"/>
              <a:t>2</a:t>
            </a:r>
          </a:p>
        </p:txBody>
      </p:sp>
      <p:sp>
        <p:nvSpPr>
          <p:cNvPr id="5" name="Rectangle 5"/>
          <p:cNvSpPr>
            <a:spLocks noGrp="1" noChangeArrowheads="1"/>
          </p:cNvSpPr>
          <p:nvPr>
            <p:ph type="ftr" sz="quarter" idx="3"/>
          </p:nvPr>
        </p:nvSpPr>
        <p:spPr>
          <a:xfrm>
            <a:off x="1137920" y="6324600"/>
            <a:ext cx="9834880" cy="365760"/>
          </a:xfrm>
          <a:prstGeom prst="rect">
            <a:avLst/>
          </a:prstGeom>
          <a:ln/>
        </p:spPr>
        <p:txBody>
          <a:bodyPr tIns="0" bIns="0" anchor="ctr" anchorCtr="0">
            <a:normAutofit/>
          </a:bodyPr>
          <a:lstStyle>
            <a:lvl1pPr algn="l">
              <a:defRPr sz="1400" b="0">
                <a:solidFill>
                  <a:srgbClr val="009969"/>
                </a:solidFill>
                <a:latin typeface="Copperplate Gothic Bold" pitchFamily="34" charset="0"/>
              </a:defRPr>
            </a:lvl1pPr>
          </a:lstStyle>
          <a:p>
            <a:pPr algn="ctr">
              <a:defRPr/>
            </a:pPr>
            <a:r>
              <a:rPr lang="en-US" dirty="0"/>
              <a:t>Footer (use Insert&gt;Headers &amp; Footers to change)</a:t>
            </a:r>
          </a:p>
        </p:txBody>
      </p:sp>
    </p:spTree>
    <p:extLst>
      <p:ext uri="{BB962C8B-B14F-4D97-AF65-F5344CB8AC3E}">
        <p14:creationId xmlns:p14="http://schemas.microsoft.com/office/powerpoint/2010/main" val="35030410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ubtitle and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userDrawn="1">
            <p:ph idx="1" hasCustomPrompt="1"/>
          </p:nvPr>
        </p:nvSpPr>
        <p:spPr>
          <a:xfrm>
            <a:off x="609600" y="2209800"/>
            <a:ext cx="10871200" cy="3810000"/>
          </a:xfrm>
        </p:spPr>
        <p:txBody>
          <a:bodyPr numCol="2"/>
          <a:lstStyle>
            <a:lvl3pPr>
              <a:defRPr/>
            </a:lvl3pPr>
          </a:lstStyle>
          <a:p>
            <a:pPr>
              <a:buNone/>
            </a:pPr>
            <a:r>
              <a:rPr lang="en-US" dirty="0"/>
              <a:t>Column One</a:t>
            </a:r>
          </a:p>
          <a:p>
            <a:r>
              <a:rPr lang="en-US" dirty="0"/>
              <a:t>1</a:t>
            </a:r>
          </a:p>
          <a:p>
            <a:pPr lvl="1"/>
            <a:r>
              <a:rPr lang="en-US" dirty="0"/>
              <a:t>a</a:t>
            </a:r>
          </a:p>
          <a:p>
            <a:pPr lvl="1"/>
            <a:r>
              <a:rPr lang="en-US" dirty="0"/>
              <a:t>b</a:t>
            </a:r>
          </a:p>
          <a:p>
            <a:pPr lvl="2"/>
            <a:r>
              <a:rPr lang="en-US" dirty="0" err="1"/>
              <a:t>i</a:t>
            </a:r>
            <a:endParaRPr lang="en-US" dirty="0"/>
          </a:p>
          <a:p>
            <a:pPr lvl="2"/>
            <a:r>
              <a:rPr lang="en-US" dirty="0"/>
              <a:t>Ii</a:t>
            </a:r>
          </a:p>
          <a:p>
            <a:pPr lvl="2">
              <a:buNone/>
            </a:pPr>
            <a:endParaRPr lang="en-US" dirty="0"/>
          </a:p>
          <a:p>
            <a:pPr>
              <a:buNone/>
            </a:pPr>
            <a:r>
              <a:rPr lang="en-US" dirty="0"/>
              <a:t>Column Two</a:t>
            </a:r>
          </a:p>
          <a:p>
            <a:r>
              <a:rPr lang="en-US" dirty="0"/>
              <a:t>2</a:t>
            </a:r>
          </a:p>
        </p:txBody>
      </p:sp>
      <p:sp>
        <p:nvSpPr>
          <p:cNvPr id="7" name="Text Placeholder 10"/>
          <p:cNvSpPr>
            <a:spLocks noGrp="1"/>
          </p:cNvSpPr>
          <p:nvPr>
            <p:ph type="body" sz="quarter" idx="11" hasCustomPrompt="1"/>
          </p:nvPr>
        </p:nvSpPr>
        <p:spPr>
          <a:xfrm>
            <a:off x="609600" y="1447800"/>
            <a:ext cx="11074400" cy="609600"/>
          </a:xfrm>
        </p:spPr>
        <p:txBody>
          <a:bodyPr/>
          <a:lstStyle>
            <a:lvl1pPr algn="ctr">
              <a:buNone/>
              <a:defRPr sz="2400" b="1" i="1" u="sng">
                <a:latin typeface="+mj-lt"/>
              </a:defRPr>
            </a:lvl1pPr>
          </a:lstStyle>
          <a:p>
            <a:pPr lvl="0"/>
            <a:r>
              <a:rPr lang="en-US" sz="2400" b="1" i="1" u="sng" dirty="0">
                <a:latin typeface="+mj-lt"/>
              </a:rPr>
              <a:t>Subtitle</a:t>
            </a:r>
            <a:endParaRPr lang="en-US" dirty="0"/>
          </a:p>
        </p:txBody>
      </p:sp>
      <p:sp>
        <p:nvSpPr>
          <p:cNvPr id="8" name="Rectangle 5"/>
          <p:cNvSpPr>
            <a:spLocks noGrp="1" noChangeArrowheads="1"/>
          </p:cNvSpPr>
          <p:nvPr>
            <p:ph type="ftr" sz="quarter" idx="3"/>
          </p:nvPr>
        </p:nvSpPr>
        <p:spPr>
          <a:xfrm>
            <a:off x="1137920" y="6324600"/>
            <a:ext cx="9834880" cy="365760"/>
          </a:xfrm>
          <a:prstGeom prst="rect">
            <a:avLst/>
          </a:prstGeom>
          <a:ln/>
        </p:spPr>
        <p:txBody>
          <a:bodyPr tIns="0" bIns="0" anchor="ctr" anchorCtr="0">
            <a:normAutofit/>
          </a:bodyPr>
          <a:lstStyle>
            <a:lvl1pPr algn="l">
              <a:defRPr sz="1400" b="0">
                <a:solidFill>
                  <a:srgbClr val="009969"/>
                </a:solidFill>
                <a:latin typeface="Copperplate Gothic Bold" pitchFamily="34" charset="0"/>
              </a:defRPr>
            </a:lvl1pPr>
          </a:lstStyle>
          <a:p>
            <a:pPr algn="ctr">
              <a:defRPr/>
            </a:pPr>
            <a:r>
              <a:rPr lang="en-US" dirty="0"/>
              <a:t>Footer (use Insert&gt;Headers &amp; Footers to change)</a:t>
            </a:r>
          </a:p>
        </p:txBody>
      </p:sp>
    </p:spTree>
    <p:extLst>
      <p:ext uri="{BB962C8B-B14F-4D97-AF65-F5344CB8AC3E}">
        <p14:creationId xmlns:p14="http://schemas.microsoft.com/office/powerpoint/2010/main" val="27986413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with footer">
    <p:spTree>
      <p:nvGrpSpPr>
        <p:cNvPr id="1" name=""/>
        <p:cNvGrpSpPr/>
        <p:nvPr/>
      </p:nvGrpSpPr>
      <p:grpSpPr>
        <a:xfrm>
          <a:off x="0" y="0"/>
          <a:ext cx="0" cy="0"/>
          <a:chOff x="0" y="0"/>
          <a:chExt cx="0" cy="0"/>
        </a:xfrm>
      </p:grpSpPr>
      <p:sp>
        <p:nvSpPr>
          <p:cNvPr id="3" name="Rectangle 5"/>
          <p:cNvSpPr>
            <a:spLocks noGrp="1" noChangeArrowheads="1"/>
          </p:cNvSpPr>
          <p:nvPr>
            <p:ph type="ftr" sz="quarter" idx="3"/>
          </p:nvPr>
        </p:nvSpPr>
        <p:spPr>
          <a:xfrm>
            <a:off x="1137920" y="6324600"/>
            <a:ext cx="9834880" cy="365760"/>
          </a:xfrm>
          <a:prstGeom prst="rect">
            <a:avLst/>
          </a:prstGeom>
          <a:ln/>
        </p:spPr>
        <p:txBody>
          <a:bodyPr tIns="0" bIns="0" anchor="ctr" anchorCtr="0">
            <a:normAutofit/>
          </a:bodyPr>
          <a:lstStyle>
            <a:lvl1pPr algn="l">
              <a:defRPr sz="1400" b="0">
                <a:solidFill>
                  <a:srgbClr val="009969"/>
                </a:solidFill>
                <a:latin typeface="Copperplate Gothic Bold" pitchFamily="34" charset="0"/>
              </a:defRPr>
            </a:lvl1pPr>
          </a:lstStyle>
          <a:p>
            <a:pPr algn="ctr">
              <a:defRPr/>
            </a:pPr>
            <a:r>
              <a:rPr lang="en-US" dirty="0"/>
              <a:t>Footer (use Insert&gt;Headers &amp; Footers to change)</a:t>
            </a:r>
          </a:p>
        </p:txBody>
      </p:sp>
    </p:spTree>
    <p:extLst>
      <p:ext uri="{BB962C8B-B14F-4D97-AF65-F5344CB8AC3E}">
        <p14:creationId xmlns:p14="http://schemas.microsoft.com/office/powerpoint/2010/main" val="36103637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71368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7" y="3"/>
            <a:ext cx="12187769" cy="6857999"/>
          </a:xfrm>
          <a:prstGeom prst="rect">
            <a:avLst/>
          </a:prstGeom>
        </p:spPr>
      </p:pic>
      <p:sp>
        <p:nvSpPr>
          <p:cNvPr id="2" name="Title 1"/>
          <p:cNvSpPr>
            <a:spLocks noGrp="1"/>
          </p:cNvSpPr>
          <p:nvPr>
            <p:ph type="ctrTitle"/>
          </p:nvPr>
        </p:nvSpPr>
        <p:spPr>
          <a:xfrm>
            <a:off x="914400" y="3276600"/>
            <a:ext cx="10363200" cy="2362200"/>
          </a:xfrm>
        </p:spPr>
        <p:txBody>
          <a:bodyPr/>
          <a:lstStyle>
            <a:lvl1pPr>
              <a:defRPr>
                <a:solidFill>
                  <a:schemeClr val="tx1"/>
                </a:solidFill>
              </a:defRPr>
            </a:lvl1pPr>
          </a:lstStyle>
          <a:p>
            <a:r>
              <a:rPr lang="en-US"/>
              <a:t>Click to edit Master title style</a:t>
            </a:r>
            <a:endParaRPr lang="en-US" dirty="0"/>
          </a:p>
        </p:txBody>
      </p:sp>
      <p:sp>
        <p:nvSpPr>
          <p:cNvPr id="7" name="Subtitle 2"/>
          <p:cNvSpPr>
            <a:spLocks noGrp="1"/>
          </p:cNvSpPr>
          <p:nvPr userDrawn="1">
            <p:ph type="subTitle" idx="1" hasCustomPrompt="1"/>
          </p:nvPr>
        </p:nvSpPr>
        <p:spPr>
          <a:xfrm>
            <a:off x="914400" y="6019800"/>
            <a:ext cx="10363200" cy="457200"/>
          </a:xfrm>
        </p:spPr>
        <p:txBody>
          <a:bodyPr rtlCol="0" anchor="ctr" anchorCtr="0">
            <a:normAutofit/>
          </a:bodyPr>
          <a:lstStyle>
            <a:lvl1pPr algn="ctr" fontAlgn="auto">
              <a:spcAft>
                <a:spcPts val="0"/>
              </a:spcAft>
              <a:buFont typeface="Arial" pitchFamily="34" charset="0"/>
              <a:buNone/>
              <a:defRPr sz="2400">
                <a:latin typeface="+mj-lt"/>
              </a:defRPr>
            </a:lvl1pPr>
          </a:lstStyle>
          <a:p>
            <a:pPr fontAlgn="auto">
              <a:spcAft>
                <a:spcPts val="0"/>
              </a:spcAft>
              <a:buFont typeface="Arial" pitchFamily="34" charset="0"/>
              <a:buNone/>
              <a:defRPr/>
            </a:pPr>
            <a:r>
              <a:rPr lang="en-US" dirty="0"/>
              <a:t>Click to add subtitle</a:t>
            </a:r>
          </a:p>
        </p:txBody>
      </p:sp>
      <p:sp>
        <p:nvSpPr>
          <p:cNvPr id="4" name="TextBox 3"/>
          <p:cNvSpPr txBox="1"/>
          <p:nvPr userDrawn="1"/>
        </p:nvSpPr>
        <p:spPr>
          <a:xfrm>
            <a:off x="406400" y="419100"/>
            <a:ext cx="11379200" cy="647700"/>
          </a:xfrm>
          <a:prstGeom prst="rect">
            <a:avLst/>
          </a:prstGeom>
          <a:noFill/>
        </p:spPr>
        <p:txBody>
          <a:bodyPr wrap="none" lIns="0" tIns="0" rIns="0" bIns="18288" rtlCol="0" anchor="ctr" anchorCtr="0">
            <a:noAutofit/>
          </a:bodyPr>
          <a:lstStyle/>
          <a:p>
            <a:pPr algn="ctr"/>
            <a:r>
              <a:rPr lang="en-US" sz="3200" b="0" dirty="0">
                <a:solidFill>
                  <a:schemeClr val="bg1"/>
                </a:solidFill>
                <a:latin typeface="Copperplate Gothic Bold" pitchFamily="34" charset="0"/>
              </a:rPr>
              <a:t>Ohio Department of Transportation</a:t>
            </a:r>
          </a:p>
        </p:txBody>
      </p:sp>
      <p:sp>
        <p:nvSpPr>
          <p:cNvPr id="5" name="TextBox 4"/>
          <p:cNvSpPr txBox="1"/>
          <p:nvPr userDrawn="1"/>
        </p:nvSpPr>
        <p:spPr>
          <a:xfrm>
            <a:off x="558800" y="1066800"/>
            <a:ext cx="11226800" cy="338554"/>
          </a:xfrm>
          <a:prstGeom prst="rect">
            <a:avLst/>
          </a:prstGeom>
          <a:noFill/>
        </p:spPr>
        <p:txBody>
          <a:bodyPr wrap="square" rtlCol="0">
            <a:spAutoFit/>
          </a:bodyPr>
          <a:lstStyle/>
          <a:p>
            <a:pPr algn="l">
              <a:tabLst>
                <a:tab pos="8175625" algn="r"/>
              </a:tabLst>
            </a:pPr>
            <a:r>
              <a:rPr lang="en-US" sz="1600" b="0" dirty="0">
                <a:solidFill>
                  <a:srgbClr val="009969"/>
                </a:solidFill>
                <a:latin typeface="Copperplate Gothic Bold" pitchFamily="34" charset="0"/>
              </a:rPr>
              <a:t>John R. Kasich, Governor 	Jerry</a:t>
            </a:r>
            <a:r>
              <a:rPr lang="en-US" sz="1600" b="0" baseline="0" dirty="0">
                <a:solidFill>
                  <a:srgbClr val="009969"/>
                </a:solidFill>
                <a:latin typeface="Copperplate Gothic Bold" pitchFamily="34" charset="0"/>
              </a:rPr>
              <a:t> Wray, Director</a:t>
            </a:r>
            <a:endParaRPr lang="en-US" sz="1600" b="0" dirty="0">
              <a:solidFill>
                <a:srgbClr val="009969"/>
              </a:solidFill>
              <a:latin typeface="Copperplate Gothic Bold" pitchFamily="34" charset="0"/>
            </a:endParaRPr>
          </a:p>
        </p:txBody>
      </p:sp>
    </p:spTree>
    <p:extLst>
      <p:ext uri="{BB962C8B-B14F-4D97-AF65-F5344CB8AC3E}">
        <p14:creationId xmlns:p14="http://schemas.microsoft.com/office/powerpoint/2010/main" val="2551933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87769" cy="6857998"/>
          </a:xfrm>
          <a:prstGeom prst="rect">
            <a:avLst/>
          </a:prstGeom>
        </p:spPr>
      </p:pic>
      <p:sp>
        <p:nvSpPr>
          <p:cNvPr id="2" name="Title 1"/>
          <p:cNvSpPr>
            <a:spLocks noGrp="1"/>
          </p:cNvSpPr>
          <p:nvPr>
            <p:ph type="ctrTitle" hasCustomPrompt="1"/>
          </p:nvPr>
        </p:nvSpPr>
        <p:spPr>
          <a:xfrm>
            <a:off x="914400" y="1524000"/>
            <a:ext cx="10363200" cy="4419600"/>
          </a:xfrm>
        </p:spPr>
        <p:txBody>
          <a:bodyPr/>
          <a:lstStyle>
            <a:lvl1pPr>
              <a:defRPr baseline="0">
                <a:solidFill>
                  <a:schemeClr val="tx1"/>
                </a:solidFill>
              </a:defRPr>
            </a:lvl1pPr>
          </a:lstStyle>
          <a:p>
            <a:r>
              <a:rPr lang="en-US" dirty="0"/>
              <a:t>Title</a:t>
            </a:r>
            <a:br>
              <a:rPr lang="en-US" dirty="0"/>
            </a:br>
            <a:br>
              <a:rPr lang="en-US" dirty="0"/>
            </a:br>
            <a:r>
              <a:rPr lang="en-US" sz="3200" b="0" dirty="0"/>
              <a:t>First </a:t>
            </a:r>
            <a:r>
              <a:rPr lang="en-US" sz="3200" b="0" dirty="0" err="1"/>
              <a:t>Lastname</a:t>
            </a:r>
            <a:br>
              <a:rPr lang="en-US" sz="3200" b="0" dirty="0"/>
            </a:br>
            <a:r>
              <a:rPr lang="en-US" sz="3200" b="0" dirty="0"/>
              <a:t>Title</a:t>
            </a:r>
            <a:br>
              <a:rPr lang="en-US" sz="3200" b="0" dirty="0"/>
            </a:br>
            <a:r>
              <a:rPr lang="en-US" sz="3200" b="0" dirty="0"/>
              <a:t>Division, Office</a:t>
            </a:r>
            <a:endParaRPr lang="en-US" dirty="0"/>
          </a:p>
        </p:txBody>
      </p:sp>
      <p:sp>
        <p:nvSpPr>
          <p:cNvPr id="7" name="Subtitle 2"/>
          <p:cNvSpPr>
            <a:spLocks noGrp="1"/>
          </p:cNvSpPr>
          <p:nvPr userDrawn="1">
            <p:ph type="subTitle" idx="1" hasCustomPrompt="1"/>
          </p:nvPr>
        </p:nvSpPr>
        <p:spPr>
          <a:xfrm>
            <a:off x="914400" y="6019800"/>
            <a:ext cx="10363200" cy="609600"/>
          </a:xfrm>
        </p:spPr>
        <p:txBody>
          <a:bodyPr rtlCol="0" anchor="ctr" anchorCtr="0">
            <a:normAutofit/>
          </a:bodyPr>
          <a:lstStyle>
            <a:lvl1pPr marL="0" indent="0" algn="ctr" fontAlgn="auto">
              <a:spcBef>
                <a:spcPts val="0"/>
              </a:spcBef>
              <a:spcAft>
                <a:spcPts val="0"/>
              </a:spcAft>
              <a:buFont typeface="Arial" pitchFamily="34" charset="0"/>
              <a:buNone/>
              <a:defRPr sz="2400" baseline="0">
                <a:latin typeface="Georgia" pitchFamily="18" charset="0"/>
              </a:defRPr>
            </a:lvl1pPr>
          </a:lstStyle>
          <a:p>
            <a:pPr fontAlgn="auto">
              <a:spcAft>
                <a:spcPts val="0"/>
              </a:spcAft>
              <a:buFont typeface="Arial" pitchFamily="34" charset="0"/>
              <a:buNone/>
              <a:defRPr/>
            </a:pPr>
            <a:r>
              <a:rPr lang="en-US" dirty="0"/>
              <a:t>Month 0, 2011</a:t>
            </a:r>
          </a:p>
        </p:txBody>
      </p:sp>
      <p:sp>
        <p:nvSpPr>
          <p:cNvPr id="4" name="TextBox 3"/>
          <p:cNvSpPr txBox="1"/>
          <p:nvPr userDrawn="1"/>
        </p:nvSpPr>
        <p:spPr>
          <a:xfrm>
            <a:off x="1117600" y="598732"/>
            <a:ext cx="10769600" cy="357021"/>
          </a:xfrm>
          <a:prstGeom prst="rect">
            <a:avLst/>
          </a:prstGeom>
          <a:noFill/>
        </p:spPr>
        <p:txBody>
          <a:bodyPr wrap="square" lIns="0" tIns="0" rIns="0" bIns="0" rtlCol="0" anchor="ctr" anchorCtr="0">
            <a:spAutoFit/>
          </a:bodyPr>
          <a:lstStyle/>
          <a:p>
            <a:pPr marL="0" marR="0" lvl="0" indent="0" algn="ctr" defTabSz="914400" rtl="0" eaLnBrk="1" fontAlgn="base" latinLnBrk="0" hangingPunct="1">
              <a:lnSpc>
                <a:spcPct val="80000"/>
              </a:lnSpc>
              <a:spcBef>
                <a:spcPts val="0"/>
              </a:spcBef>
              <a:spcAft>
                <a:spcPts val="0"/>
              </a:spcAft>
              <a:buClrTx/>
              <a:buSzTx/>
              <a:buFontTx/>
              <a:buNone/>
              <a:tabLst>
                <a:tab pos="2743200" algn="ctr"/>
                <a:tab pos="5486400" algn="r"/>
              </a:tabLst>
              <a:defRPr/>
            </a:pPr>
            <a:r>
              <a:rPr kumimoji="0" lang="en-US" sz="2900" b="0" i="0" u="none" strike="noStrike" kern="1200" cap="none" spc="0" normalizeH="0" baseline="0" noProof="0" dirty="0">
                <a:ln>
                  <a:noFill/>
                </a:ln>
                <a:solidFill>
                  <a:srgbClr val="FFFFFF"/>
                </a:solidFill>
                <a:effectLst/>
                <a:uLnTx/>
                <a:uFillTx/>
                <a:latin typeface="Copperplate Gothic Bold" pitchFamily="34" charset="0"/>
                <a:ea typeface="Times New Roman"/>
                <a:cs typeface="CopprplGoth Bd BT"/>
              </a:rPr>
              <a:t>Ohio Department of 	Transportation</a:t>
            </a:r>
          </a:p>
        </p:txBody>
      </p:sp>
      <p:sp>
        <p:nvSpPr>
          <p:cNvPr id="6" name="TextBox 5"/>
          <p:cNvSpPr txBox="1"/>
          <p:nvPr userDrawn="1"/>
        </p:nvSpPr>
        <p:spPr>
          <a:xfrm>
            <a:off x="558800" y="1066800"/>
            <a:ext cx="11226800" cy="338554"/>
          </a:xfrm>
          <a:prstGeom prst="rect">
            <a:avLst/>
          </a:prstGeom>
          <a:noFill/>
        </p:spPr>
        <p:txBody>
          <a:bodyPr wrap="square" rtlCol="0">
            <a:spAutoFit/>
          </a:bodyPr>
          <a:lstStyle/>
          <a:p>
            <a:pPr algn="l">
              <a:tabLst>
                <a:tab pos="8175625" algn="r"/>
              </a:tabLst>
            </a:pPr>
            <a:r>
              <a:rPr lang="en-US" sz="1600" b="0" dirty="0">
                <a:solidFill>
                  <a:srgbClr val="009969"/>
                </a:solidFill>
                <a:latin typeface="Copperplate Gothic Bold" pitchFamily="34" charset="0"/>
              </a:rPr>
              <a:t>John R. Kasich, Governor 	Jerry</a:t>
            </a:r>
            <a:r>
              <a:rPr lang="en-US" sz="1600" b="0" baseline="0" dirty="0">
                <a:solidFill>
                  <a:srgbClr val="009969"/>
                </a:solidFill>
                <a:latin typeface="Copperplate Gothic Bold" pitchFamily="34" charset="0"/>
              </a:rPr>
              <a:t> Wray, Director</a:t>
            </a:r>
            <a:endParaRPr lang="en-US" sz="1600" b="0" dirty="0">
              <a:solidFill>
                <a:srgbClr val="009969"/>
              </a:solidFill>
              <a:latin typeface="Copperplate Gothic Bold" pitchFamily="34" charset="0"/>
            </a:endParaRPr>
          </a:p>
        </p:txBody>
      </p:sp>
    </p:spTree>
    <p:extLst>
      <p:ext uri="{BB962C8B-B14F-4D97-AF65-F5344CB8AC3E}">
        <p14:creationId xmlns:p14="http://schemas.microsoft.com/office/powerpoint/2010/main" val="30473210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457200" indent="-457200">
              <a:buFontTx/>
              <a:buBlip>
                <a:blip r:embed="rId2"/>
              </a:buBlip>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5"/>
          <p:cNvSpPr>
            <a:spLocks noGrp="1" noChangeArrowheads="1"/>
          </p:cNvSpPr>
          <p:nvPr>
            <p:ph type="ftr" sz="quarter" idx="3"/>
          </p:nvPr>
        </p:nvSpPr>
        <p:spPr>
          <a:xfrm>
            <a:off x="1117600" y="6248399"/>
            <a:ext cx="9550400" cy="381000"/>
          </a:xfrm>
          <a:prstGeom prst="rect">
            <a:avLst/>
          </a:prstGeom>
          <a:ln/>
        </p:spPr>
        <p:txBody>
          <a:bodyPr anchor="ctr" anchorCtr="0">
            <a:normAutofit/>
          </a:bodyPr>
          <a:lstStyle>
            <a:lvl1pPr algn="ctr">
              <a:defRPr>
                <a:latin typeface="+mj-lt"/>
              </a:defRPr>
            </a:lvl1pPr>
          </a:lstStyle>
          <a:p>
            <a:pPr>
              <a:defRPr/>
            </a:pPr>
            <a:r>
              <a:rPr lang="en-US" dirty="0">
                <a:solidFill>
                  <a:srgbClr val="000000"/>
                </a:solidFill>
              </a:rPr>
              <a:t>Footer </a:t>
            </a:r>
            <a:r>
              <a:rPr lang="en-US" sz="1600" dirty="0">
                <a:solidFill>
                  <a:srgbClr val="000000"/>
                </a:solidFill>
              </a:rPr>
              <a:t>(use Insert&gt;Headers &amp; Footers to change)</a:t>
            </a:r>
            <a:endParaRPr lang="en-US" sz="1200" dirty="0">
              <a:solidFill>
                <a:srgbClr val="000000"/>
              </a:solidFill>
            </a:endParaRPr>
          </a:p>
        </p:txBody>
      </p:sp>
    </p:spTree>
    <p:extLst>
      <p:ext uri="{BB962C8B-B14F-4D97-AF65-F5344CB8AC3E}">
        <p14:creationId xmlns:p14="http://schemas.microsoft.com/office/powerpoint/2010/main" val="102073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33600"/>
            <a:ext cx="10972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p>
        </p:txBody>
      </p:sp>
      <p:sp>
        <p:nvSpPr>
          <p:cNvPr id="11" name="Text Placeholder 10"/>
          <p:cNvSpPr>
            <a:spLocks noGrp="1"/>
          </p:cNvSpPr>
          <p:nvPr>
            <p:ph type="body" sz="quarter" idx="11" hasCustomPrompt="1"/>
          </p:nvPr>
        </p:nvSpPr>
        <p:spPr>
          <a:xfrm>
            <a:off x="609600" y="1447800"/>
            <a:ext cx="10972800" cy="609600"/>
          </a:xfrm>
        </p:spPr>
        <p:txBody>
          <a:bodyPr/>
          <a:lstStyle>
            <a:lvl1pPr algn="ctr">
              <a:buNone/>
              <a:defRPr sz="2400" b="1" i="1" u="sng" baseline="0">
                <a:latin typeface="+mn-lt"/>
              </a:defRPr>
            </a:lvl1pPr>
          </a:lstStyle>
          <a:p>
            <a:pPr lvl="0"/>
            <a:r>
              <a:rPr lang="en-US" sz="2400" b="1" i="1" u="sng" dirty="0">
                <a:latin typeface="+mj-lt"/>
              </a:rPr>
              <a:t>Subtitle</a:t>
            </a:r>
            <a:endParaRPr lang="en-US" dirty="0"/>
          </a:p>
        </p:txBody>
      </p:sp>
      <p:sp>
        <p:nvSpPr>
          <p:cNvPr id="9" name="Rectangle 5"/>
          <p:cNvSpPr>
            <a:spLocks noGrp="1" noChangeArrowheads="1"/>
          </p:cNvSpPr>
          <p:nvPr>
            <p:ph type="ftr" sz="quarter" idx="3"/>
          </p:nvPr>
        </p:nvSpPr>
        <p:spPr>
          <a:xfrm>
            <a:off x="1108820" y="6346612"/>
            <a:ext cx="9254381" cy="365760"/>
          </a:xfrm>
          <a:prstGeom prst="rect">
            <a:avLst/>
          </a:prstGeom>
          <a:ln/>
        </p:spPr>
        <p:txBody>
          <a:bodyPr anchor="ctr" anchorCtr="0">
            <a:normAutofit/>
          </a:bodyPr>
          <a:lstStyle>
            <a:lvl1pPr algn="l">
              <a:defRPr sz="1400" b="1" spc="100" baseline="0">
                <a:solidFill>
                  <a:srgbClr val="009969"/>
                </a:solidFill>
                <a:latin typeface="+mn-lt"/>
              </a:defRPr>
            </a:lvl1pPr>
          </a:lstStyle>
          <a:p>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33600"/>
            <a:ext cx="10972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p>
        </p:txBody>
      </p:sp>
      <p:sp>
        <p:nvSpPr>
          <p:cNvPr id="11" name="Text Placeholder 10"/>
          <p:cNvSpPr>
            <a:spLocks noGrp="1"/>
          </p:cNvSpPr>
          <p:nvPr>
            <p:ph type="body" sz="quarter" idx="11" hasCustomPrompt="1"/>
          </p:nvPr>
        </p:nvSpPr>
        <p:spPr>
          <a:xfrm>
            <a:off x="609600" y="1447800"/>
            <a:ext cx="11074400" cy="609600"/>
          </a:xfrm>
        </p:spPr>
        <p:txBody>
          <a:bodyPr/>
          <a:lstStyle>
            <a:lvl1pPr algn="ctr">
              <a:buNone/>
              <a:defRPr sz="2400" b="1" i="1" u="sng">
                <a:latin typeface="+mj-lt"/>
              </a:defRPr>
            </a:lvl1pPr>
          </a:lstStyle>
          <a:p>
            <a:pPr lvl="0"/>
            <a:r>
              <a:rPr lang="en-US" sz="2400" b="1" i="1" u="sng" dirty="0">
                <a:latin typeface="+mj-lt"/>
              </a:rPr>
              <a:t>Subtitle</a:t>
            </a:r>
            <a:endParaRPr lang="en-US" dirty="0"/>
          </a:p>
        </p:txBody>
      </p:sp>
      <p:sp>
        <p:nvSpPr>
          <p:cNvPr id="6" name="Footer Placeholder 5"/>
          <p:cNvSpPr>
            <a:spLocks noGrp="1" noChangeArrowheads="1"/>
          </p:cNvSpPr>
          <p:nvPr>
            <p:ph type="ftr" sz="quarter" idx="3"/>
          </p:nvPr>
        </p:nvSpPr>
        <p:spPr>
          <a:xfrm>
            <a:off x="1117600" y="6248399"/>
            <a:ext cx="9550400" cy="381000"/>
          </a:xfrm>
          <a:prstGeom prst="rect">
            <a:avLst/>
          </a:prstGeom>
          <a:ln/>
        </p:spPr>
        <p:txBody>
          <a:bodyPr anchor="ctr" anchorCtr="0">
            <a:normAutofit/>
          </a:bodyPr>
          <a:lstStyle>
            <a:lvl1pPr algn="ctr">
              <a:defRPr>
                <a:latin typeface="+mj-lt"/>
              </a:defRPr>
            </a:lvl1pPr>
          </a:lstStyle>
          <a:p>
            <a:pPr>
              <a:defRPr/>
            </a:pPr>
            <a:r>
              <a:rPr lang="en-US" dirty="0">
                <a:solidFill>
                  <a:srgbClr val="000000"/>
                </a:solidFill>
              </a:rPr>
              <a:t>Footer </a:t>
            </a:r>
            <a:r>
              <a:rPr lang="en-US" sz="1600" dirty="0">
                <a:solidFill>
                  <a:srgbClr val="000000"/>
                </a:solidFill>
              </a:rPr>
              <a:t>(use Insert&gt;Headers &amp; Footers to change)</a:t>
            </a:r>
            <a:endParaRPr lang="en-US" sz="1200" dirty="0">
              <a:solidFill>
                <a:srgbClr val="000000"/>
              </a:solidFill>
            </a:endParaRPr>
          </a:p>
        </p:txBody>
      </p:sp>
    </p:spTree>
    <p:extLst>
      <p:ext uri="{BB962C8B-B14F-4D97-AF65-F5344CB8AC3E}">
        <p14:creationId xmlns:p14="http://schemas.microsoft.com/office/powerpoint/2010/main" val="12279570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667000"/>
            <a:ext cx="10972800" cy="1143000"/>
          </a:xfrm>
        </p:spPr>
        <p:txBody>
          <a:bodyPr/>
          <a:lstStyle/>
          <a:p>
            <a:r>
              <a:rPr lang="en-US"/>
              <a:t>Click to edit Master title style</a:t>
            </a:r>
            <a:endParaRPr lang="en-US" dirty="0"/>
          </a:p>
        </p:txBody>
      </p:sp>
      <p:sp>
        <p:nvSpPr>
          <p:cNvPr id="6" name="Footer Placeholder 5"/>
          <p:cNvSpPr>
            <a:spLocks noGrp="1" noChangeArrowheads="1"/>
          </p:cNvSpPr>
          <p:nvPr>
            <p:ph type="ftr" sz="quarter" idx="3"/>
          </p:nvPr>
        </p:nvSpPr>
        <p:spPr>
          <a:xfrm>
            <a:off x="1117600" y="6248399"/>
            <a:ext cx="9550400" cy="381000"/>
          </a:xfrm>
          <a:prstGeom prst="rect">
            <a:avLst/>
          </a:prstGeom>
          <a:ln/>
        </p:spPr>
        <p:txBody>
          <a:bodyPr anchor="ctr" anchorCtr="0">
            <a:normAutofit/>
          </a:bodyPr>
          <a:lstStyle>
            <a:lvl1pPr algn="ctr">
              <a:defRPr>
                <a:latin typeface="+mj-lt"/>
              </a:defRPr>
            </a:lvl1pPr>
          </a:lstStyle>
          <a:p>
            <a:pPr>
              <a:defRPr/>
            </a:pPr>
            <a:r>
              <a:rPr lang="en-US" dirty="0">
                <a:solidFill>
                  <a:srgbClr val="000000"/>
                </a:solidFill>
              </a:rPr>
              <a:t>Footer </a:t>
            </a:r>
            <a:r>
              <a:rPr lang="en-US" sz="1600" dirty="0">
                <a:solidFill>
                  <a:srgbClr val="000000"/>
                </a:solidFill>
              </a:rPr>
              <a:t>(use Insert&gt;Headers &amp; Footers to change)</a:t>
            </a:r>
            <a:endParaRPr lang="en-US" sz="1200" dirty="0">
              <a:solidFill>
                <a:srgbClr val="000000"/>
              </a:solidFill>
            </a:endParaRPr>
          </a:p>
        </p:txBody>
      </p:sp>
    </p:spTree>
    <p:extLst>
      <p:ext uri="{BB962C8B-B14F-4D97-AF65-F5344CB8AC3E}">
        <p14:creationId xmlns:p14="http://schemas.microsoft.com/office/powerpoint/2010/main" val="14494770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userDrawn="1">
            <p:ph idx="1" hasCustomPrompt="1"/>
          </p:nvPr>
        </p:nvSpPr>
        <p:spPr>
          <a:xfrm>
            <a:off x="609600" y="1524000"/>
            <a:ext cx="10871200" cy="4495800"/>
          </a:xfrm>
        </p:spPr>
        <p:txBody>
          <a:bodyPr numCol="2"/>
          <a:lstStyle>
            <a:lvl3pPr>
              <a:defRPr/>
            </a:lvl3pPr>
          </a:lstStyle>
          <a:p>
            <a:pPr>
              <a:buNone/>
            </a:pPr>
            <a:r>
              <a:rPr lang="en-US" dirty="0"/>
              <a:t>Column One</a:t>
            </a:r>
          </a:p>
          <a:p>
            <a:r>
              <a:rPr lang="en-US" dirty="0"/>
              <a:t>1</a:t>
            </a:r>
          </a:p>
          <a:p>
            <a:pPr lvl="1"/>
            <a:r>
              <a:rPr lang="en-US" dirty="0"/>
              <a:t>a</a:t>
            </a:r>
          </a:p>
          <a:p>
            <a:pPr lvl="1"/>
            <a:r>
              <a:rPr lang="en-US" dirty="0"/>
              <a:t>b</a:t>
            </a:r>
          </a:p>
          <a:p>
            <a:pPr lvl="2"/>
            <a:r>
              <a:rPr lang="en-US" dirty="0" err="1"/>
              <a:t>i</a:t>
            </a:r>
            <a:endParaRPr lang="en-US" dirty="0"/>
          </a:p>
          <a:p>
            <a:pPr lvl="2"/>
            <a:r>
              <a:rPr lang="en-US" dirty="0"/>
              <a:t>Ii</a:t>
            </a:r>
          </a:p>
          <a:p>
            <a:pPr lvl="2"/>
            <a:endParaRPr lang="en-US" dirty="0"/>
          </a:p>
          <a:p>
            <a:pPr lvl="2">
              <a:buNone/>
            </a:pPr>
            <a:endParaRPr lang="en-US" dirty="0"/>
          </a:p>
          <a:p>
            <a:pPr>
              <a:buNone/>
            </a:pPr>
            <a:r>
              <a:rPr lang="en-US" dirty="0"/>
              <a:t>Column Two</a:t>
            </a:r>
          </a:p>
          <a:p>
            <a:r>
              <a:rPr lang="en-US" dirty="0"/>
              <a:t>2</a:t>
            </a:r>
          </a:p>
        </p:txBody>
      </p:sp>
      <p:sp>
        <p:nvSpPr>
          <p:cNvPr id="5" name="Rectangle 5"/>
          <p:cNvSpPr>
            <a:spLocks noGrp="1" noChangeArrowheads="1"/>
          </p:cNvSpPr>
          <p:nvPr>
            <p:ph type="ftr" sz="quarter" idx="3"/>
          </p:nvPr>
        </p:nvSpPr>
        <p:spPr>
          <a:xfrm>
            <a:off x="1117600" y="6248399"/>
            <a:ext cx="9550400" cy="381000"/>
          </a:xfrm>
          <a:prstGeom prst="rect">
            <a:avLst/>
          </a:prstGeom>
          <a:ln/>
        </p:spPr>
        <p:txBody>
          <a:bodyPr anchor="ctr" anchorCtr="0">
            <a:normAutofit/>
          </a:bodyPr>
          <a:lstStyle>
            <a:lvl1pPr algn="ctr">
              <a:defRPr>
                <a:latin typeface="+mj-lt"/>
              </a:defRPr>
            </a:lvl1pPr>
          </a:lstStyle>
          <a:p>
            <a:pPr>
              <a:defRPr/>
            </a:pPr>
            <a:r>
              <a:rPr lang="en-US" dirty="0">
                <a:solidFill>
                  <a:srgbClr val="000000"/>
                </a:solidFill>
              </a:rPr>
              <a:t>Footer </a:t>
            </a:r>
            <a:r>
              <a:rPr lang="en-US" sz="1600" dirty="0">
                <a:solidFill>
                  <a:srgbClr val="000000"/>
                </a:solidFill>
              </a:rPr>
              <a:t>(use Insert&gt;Headers &amp; Footers to change)</a:t>
            </a:r>
            <a:endParaRPr lang="en-US" sz="1200" dirty="0">
              <a:solidFill>
                <a:srgbClr val="000000"/>
              </a:solidFill>
            </a:endParaRPr>
          </a:p>
        </p:txBody>
      </p:sp>
    </p:spTree>
    <p:extLst>
      <p:ext uri="{BB962C8B-B14F-4D97-AF65-F5344CB8AC3E}">
        <p14:creationId xmlns:p14="http://schemas.microsoft.com/office/powerpoint/2010/main" val="25186089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ubtitle and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userDrawn="1">
            <p:ph idx="1" hasCustomPrompt="1"/>
          </p:nvPr>
        </p:nvSpPr>
        <p:spPr>
          <a:xfrm>
            <a:off x="609600" y="2209800"/>
            <a:ext cx="10871200" cy="3810000"/>
          </a:xfrm>
        </p:spPr>
        <p:txBody>
          <a:bodyPr numCol="2"/>
          <a:lstStyle>
            <a:lvl3pPr>
              <a:defRPr/>
            </a:lvl3pPr>
          </a:lstStyle>
          <a:p>
            <a:pPr>
              <a:buNone/>
            </a:pPr>
            <a:r>
              <a:rPr lang="en-US" dirty="0"/>
              <a:t>Column One</a:t>
            </a:r>
          </a:p>
          <a:p>
            <a:r>
              <a:rPr lang="en-US" dirty="0"/>
              <a:t>1</a:t>
            </a:r>
          </a:p>
          <a:p>
            <a:pPr lvl="1"/>
            <a:r>
              <a:rPr lang="en-US" dirty="0"/>
              <a:t>a</a:t>
            </a:r>
          </a:p>
          <a:p>
            <a:pPr lvl="1"/>
            <a:r>
              <a:rPr lang="en-US" dirty="0"/>
              <a:t>b</a:t>
            </a:r>
          </a:p>
          <a:p>
            <a:pPr lvl="2"/>
            <a:r>
              <a:rPr lang="en-US" dirty="0" err="1"/>
              <a:t>i</a:t>
            </a:r>
            <a:endParaRPr lang="en-US" dirty="0"/>
          </a:p>
          <a:p>
            <a:pPr lvl="2"/>
            <a:r>
              <a:rPr lang="en-US" dirty="0"/>
              <a:t>Ii</a:t>
            </a:r>
          </a:p>
          <a:p>
            <a:pPr lvl="2">
              <a:buNone/>
            </a:pPr>
            <a:endParaRPr lang="en-US" dirty="0"/>
          </a:p>
          <a:p>
            <a:pPr>
              <a:buNone/>
            </a:pPr>
            <a:r>
              <a:rPr lang="en-US" dirty="0"/>
              <a:t>Column Two</a:t>
            </a:r>
          </a:p>
          <a:p>
            <a:r>
              <a:rPr lang="en-US" dirty="0"/>
              <a:t>2</a:t>
            </a:r>
          </a:p>
        </p:txBody>
      </p:sp>
      <p:sp>
        <p:nvSpPr>
          <p:cNvPr id="7" name="Text Placeholder 10"/>
          <p:cNvSpPr>
            <a:spLocks noGrp="1"/>
          </p:cNvSpPr>
          <p:nvPr>
            <p:ph type="body" sz="quarter" idx="11" hasCustomPrompt="1"/>
          </p:nvPr>
        </p:nvSpPr>
        <p:spPr>
          <a:xfrm>
            <a:off x="609600" y="1447800"/>
            <a:ext cx="11074400" cy="609600"/>
          </a:xfrm>
        </p:spPr>
        <p:txBody>
          <a:bodyPr/>
          <a:lstStyle>
            <a:lvl1pPr algn="ctr">
              <a:buNone/>
              <a:defRPr sz="2400" b="1" i="1" u="sng">
                <a:latin typeface="+mj-lt"/>
              </a:defRPr>
            </a:lvl1pPr>
          </a:lstStyle>
          <a:p>
            <a:pPr lvl="0"/>
            <a:r>
              <a:rPr lang="en-US" sz="2400" b="1" i="1" u="sng" dirty="0">
                <a:latin typeface="+mj-lt"/>
              </a:rPr>
              <a:t>Subtitle</a:t>
            </a:r>
            <a:endParaRPr lang="en-US" dirty="0"/>
          </a:p>
        </p:txBody>
      </p:sp>
      <p:sp>
        <p:nvSpPr>
          <p:cNvPr id="8" name="Rectangle 5"/>
          <p:cNvSpPr>
            <a:spLocks noGrp="1" noChangeArrowheads="1"/>
          </p:cNvSpPr>
          <p:nvPr>
            <p:ph type="ftr" sz="quarter" idx="3"/>
          </p:nvPr>
        </p:nvSpPr>
        <p:spPr>
          <a:xfrm>
            <a:off x="1117600" y="6248399"/>
            <a:ext cx="9550400" cy="381000"/>
          </a:xfrm>
          <a:prstGeom prst="rect">
            <a:avLst/>
          </a:prstGeom>
          <a:ln/>
        </p:spPr>
        <p:txBody>
          <a:bodyPr anchor="ctr" anchorCtr="0">
            <a:normAutofit/>
          </a:bodyPr>
          <a:lstStyle>
            <a:lvl1pPr algn="ctr">
              <a:defRPr>
                <a:latin typeface="+mj-lt"/>
              </a:defRPr>
            </a:lvl1pPr>
          </a:lstStyle>
          <a:p>
            <a:pPr>
              <a:defRPr/>
            </a:pPr>
            <a:r>
              <a:rPr lang="en-US" dirty="0">
                <a:solidFill>
                  <a:srgbClr val="000000"/>
                </a:solidFill>
              </a:rPr>
              <a:t>Footer </a:t>
            </a:r>
            <a:r>
              <a:rPr lang="en-US" sz="1600" dirty="0">
                <a:solidFill>
                  <a:srgbClr val="000000"/>
                </a:solidFill>
              </a:rPr>
              <a:t>(use Insert&gt;Headers &amp; Footers to change)</a:t>
            </a:r>
            <a:endParaRPr lang="en-US" sz="1200" dirty="0">
              <a:solidFill>
                <a:srgbClr val="000000"/>
              </a:solidFill>
            </a:endParaRPr>
          </a:p>
        </p:txBody>
      </p:sp>
    </p:spTree>
    <p:extLst>
      <p:ext uri="{BB962C8B-B14F-4D97-AF65-F5344CB8AC3E}">
        <p14:creationId xmlns:p14="http://schemas.microsoft.com/office/powerpoint/2010/main" val="27294311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with footer">
    <p:spTree>
      <p:nvGrpSpPr>
        <p:cNvPr id="1" name=""/>
        <p:cNvGrpSpPr/>
        <p:nvPr/>
      </p:nvGrpSpPr>
      <p:grpSpPr>
        <a:xfrm>
          <a:off x="0" y="0"/>
          <a:ext cx="0" cy="0"/>
          <a:chOff x="0" y="0"/>
          <a:chExt cx="0" cy="0"/>
        </a:xfrm>
      </p:grpSpPr>
      <p:sp>
        <p:nvSpPr>
          <p:cNvPr id="3" name="Rectangle 5"/>
          <p:cNvSpPr>
            <a:spLocks noGrp="1" noChangeArrowheads="1"/>
          </p:cNvSpPr>
          <p:nvPr>
            <p:ph type="ftr" sz="quarter" idx="3"/>
          </p:nvPr>
        </p:nvSpPr>
        <p:spPr>
          <a:xfrm>
            <a:off x="1117600" y="6248399"/>
            <a:ext cx="9550400" cy="381000"/>
          </a:xfrm>
          <a:prstGeom prst="rect">
            <a:avLst/>
          </a:prstGeom>
          <a:ln/>
        </p:spPr>
        <p:txBody>
          <a:bodyPr anchor="ctr" anchorCtr="0">
            <a:normAutofit/>
          </a:bodyPr>
          <a:lstStyle>
            <a:lvl1pPr algn="ctr">
              <a:defRPr>
                <a:latin typeface="+mj-lt"/>
              </a:defRPr>
            </a:lvl1pPr>
          </a:lstStyle>
          <a:p>
            <a:pPr>
              <a:defRPr/>
            </a:pPr>
            <a:r>
              <a:rPr lang="en-US" dirty="0">
                <a:solidFill>
                  <a:srgbClr val="000000"/>
                </a:solidFill>
              </a:rPr>
              <a:t>Footer </a:t>
            </a:r>
            <a:r>
              <a:rPr lang="en-US" sz="1600" dirty="0">
                <a:solidFill>
                  <a:srgbClr val="000000"/>
                </a:solidFill>
              </a:rPr>
              <a:t>(use Insert&gt;Headers &amp; Footers to change)</a:t>
            </a:r>
            <a:endParaRPr lang="en-US" sz="1200" dirty="0">
              <a:solidFill>
                <a:srgbClr val="000000"/>
              </a:solidFill>
            </a:endParaRPr>
          </a:p>
        </p:txBody>
      </p:sp>
    </p:spTree>
    <p:extLst>
      <p:ext uri="{BB962C8B-B14F-4D97-AF65-F5344CB8AC3E}">
        <p14:creationId xmlns:p14="http://schemas.microsoft.com/office/powerpoint/2010/main" val="1591578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1117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7" y="3"/>
            <a:ext cx="12187769" cy="6857999"/>
          </a:xfrm>
          <a:prstGeom prst="rect">
            <a:avLst/>
          </a:prstGeom>
        </p:spPr>
      </p:pic>
      <p:sp>
        <p:nvSpPr>
          <p:cNvPr id="2" name="Title 1"/>
          <p:cNvSpPr>
            <a:spLocks noGrp="1"/>
          </p:cNvSpPr>
          <p:nvPr>
            <p:ph type="ctrTitle"/>
          </p:nvPr>
        </p:nvSpPr>
        <p:spPr>
          <a:xfrm>
            <a:off x="914400" y="3276600"/>
            <a:ext cx="10363200" cy="2362200"/>
          </a:xfrm>
        </p:spPr>
        <p:txBody>
          <a:bodyPr/>
          <a:lstStyle>
            <a:lvl1pPr>
              <a:defRPr>
                <a:solidFill>
                  <a:schemeClr val="tx1"/>
                </a:solidFill>
              </a:defRPr>
            </a:lvl1pPr>
          </a:lstStyle>
          <a:p>
            <a:r>
              <a:rPr lang="en-US"/>
              <a:t>Click to edit Master title style</a:t>
            </a:r>
            <a:endParaRPr lang="en-US" dirty="0"/>
          </a:p>
        </p:txBody>
      </p:sp>
      <p:sp>
        <p:nvSpPr>
          <p:cNvPr id="7" name="Subtitle 2"/>
          <p:cNvSpPr>
            <a:spLocks noGrp="1"/>
          </p:cNvSpPr>
          <p:nvPr userDrawn="1">
            <p:ph type="subTitle" idx="1" hasCustomPrompt="1"/>
          </p:nvPr>
        </p:nvSpPr>
        <p:spPr>
          <a:xfrm>
            <a:off x="914400" y="6019800"/>
            <a:ext cx="10363200" cy="457200"/>
          </a:xfrm>
        </p:spPr>
        <p:txBody>
          <a:bodyPr rtlCol="0" anchor="ctr" anchorCtr="0">
            <a:normAutofit/>
          </a:bodyPr>
          <a:lstStyle>
            <a:lvl1pPr algn="ctr" fontAlgn="auto">
              <a:spcAft>
                <a:spcPts val="0"/>
              </a:spcAft>
              <a:buFont typeface="Arial" pitchFamily="34" charset="0"/>
              <a:buNone/>
              <a:defRPr sz="2400">
                <a:latin typeface="+mj-lt"/>
              </a:defRPr>
            </a:lvl1pPr>
          </a:lstStyle>
          <a:p>
            <a:pPr fontAlgn="auto">
              <a:spcAft>
                <a:spcPts val="0"/>
              </a:spcAft>
              <a:buFont typeface="Arial" pitchFamily="34" charset="0"/>
              <a:buNone/>
              <a:defRPr/>
            </a:pPr>
            <a:r>
              <a:rPr lang="en-US" dirty="0"/>
              <a:t>Click to add subtitle</a:t>
            </a:r>
          </a:p>
        </p:txBody>
      </p:sp>
      <p:sp>
        <p:nvSpPr>
          <p:cNvPr id="4" name="TextBox 3"/>
          <p:cNvSpPr txBox="1"/>
          <p:nvPr userDrawn="1"/>
        </p:nvSpPr>
        <p:spPr>
          <a:xfrm>
            <a:off x="406400" y="419100"/>
            <a:ext cx="11379200" cy="647700"/>
          </a:xfrm>
          <a:prstGeom prst="rect">
            <a:avLst/>
          </a:prstGeom>
          <a:noFill/>
        </p:spPr>
        <p:txBody>
          <a:bodyPr wrap="none" lIns="0" tIns="0" rIns="0" bIns="18288" rtlCol="0" anchor="ctr" anchorCtr="0">
            <a:noAutofit/>
          </a:bodyPr>
          <a:lstStyle/>
          <a:p>
            <a:pPr algn="ctr"/>
            <a:r>
              <a:rPr lang="en-US" sz="3200" b="0" dirty="0">
                <a:solidFill>
                  <a:schemeClr val="bg1"/>
                </a:solidFill>
                <a:latin typeface="Copperplate Gothic Bold" pitchFamily="34" charset="0"/>
              </a:rPr>
              <a:t>Ohio Department of Transportation</a:t>
            </a:r>
          </a:p>
        </p:txBody>
      </p:sp>
      <p:sp>
        <p:nvSpPr>
          <p:cNvPr id="5" name="TextBox 4"/>
          <p:cNvSpPr txBox="1"/>
          <p:nvPr userDrawn="1"/>
        </p:nvSpPr>
        <p:spPr>
          <a:xfrm>
            <a:off x="558800" y="1066800"/>
            <a:ext cx="11226800" cy="338554"/>
          </a:xfrm>
          <a:prstGeom prst="rect">
            <a:avLst/>
          </a:prstGeom>
          <a:noFill/>
        </p:spPr>
        <p:txBody>
          <a:bodyPr wrap="square" rtlCol="0">
            <a:spAutoFit/>
          </a:bodyPr>
          <a:lstStyle/>
          <a:p>
            <a:pPr algn="l">
              <a:tabLst>
                <a:tab pos="8175625" algn="r"/>
              </a:tabLst>
            </a:pPr>
            <a:r>
              <a:rPr lang="en-US" sz="1600" b="0" dirty="0">
                <a:solidFill>
                  <a:srgbClr val="009969"/>
                </a:solidFill>
                <a:latin typeface="Copperplate Gothic Bold" pitchFamily="34" charset="0"/>
              </a:rPr>
              <a:t>John R. Kasich, Governor 	Jerry</a:t>
            </a:r>
            <a:r>
              <a:rPr lang="en-US" sz="1600" b="0" baseline="0" dirty="0">
                <a:solidFill>
                  <a:srgbClr val="009969"/>
                </a:solidFill>
                <a:latin typeface="Copperplate Gothic Bold" pitchFamily="34" charset="0"/>
              </a:rPr>
              <a:t> Wray, Director</a:t>
            </a:r>
            <a:endParaRPr lang="en-US" sz="1600" b="0" dirty="0">
              <a:solidFill>
                <a:srgbClr val="009969"/>
              </a:solidFill>
              <a:latin typeface="Copperplate Gothic Bold" pitchFamily="34" charset="0"/>
            </a:endParaRPr>
          </a:p>
        </p:txBody>
      </p:sp>
    </p:spTree>
    <p:extLst>
      <p:ext uri="{BB962C8B-B14F-4D97-AF65-F5344CB8AC3E}">
        <p14:creationId xmlns:p14="http://schemas.microsoft.com/office/powerpoint/2010/main" val="255193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667000"/>
            <a:ext cx="10972800" cy="1143000"/>
          </a:xfrm>
        </p:spPr>
        <p:txBody>
          <a:bodyPr/>
          <a:lstStyle/>
          <a:p>
            <a:r>
              <a:rPr lang="en-US"/>
              <a:t>Click to edit Master title style</a:t>
            </a:r>
            <a:endParaRPr lang="en-US" dirty="0"/>
          </a:p>
        </p:txBody>
      </p:sp>
      <p:sp>
        <p:nvSpPr>
          <p:cNvPr id="5" name="Rectangle 5"/>
          <p:cNvSpPr>
            <a:spLocks noGrp="1" noChangeArrowheads="1"/>
          </p:cNvSpPr>
          <p:nvPr>
            <p:ph type="ftr" sz="quarter" idx="3"/>
          </p:nvPr>
        </p:nvSpPr>
        <p:spPr>
          <a:xfrm>
            <a:off x="1108820" y="6346612"/>
            <a:ext cx="9254381" cy="365760"/>
          </a:xfrm>
          <a:prstGeom prst="rect">
            <a:avLst/>
          </a:prstGeom>
          <a:ln/>
        </p:spPr>
        <p:txBody>
          <a:bodyPr anchor="ctr" anchorCtr="0">
            <a:normAutofit/>
          </a:bodyPr>
          <a:lstStyle>
            <a:lvl1pPr algn="l">
              <a:defRPr sz="1400" b="1" spc="100" baseline="0">
                <a:solidFill>
                  <a:srgbClr val="009969"/>
                </a:solidFill>
                <a:latin typeface="+mn-lt"/>
              </a:defRPr>
            </a:lvl1p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idx="1" hasCustomPrompt="1"/>
          </p:nvPr>
        </p:nvSpPr>
        <p:spPr>
          <a:xfrm>
            <a:off x="609600" y="1524000"/>
            <a:ext cx="10871200" cy="4495800"/>
          </a:xfrm>
        </p:spPr>
        <p:txBody>
          <a:bodyPr numCol="2"/>
          <a:lstStyle>
            <a:lvl3pPr>
              <a:defRPr/>
            </a:lvl3pPr>
          </a:lstStyle>
          <a:p>
            <a:pPr>
              <a:buNone/>
            </a:pPr>
            <a:r>
              <a:rPr lang="en-US" dirty="0"/>
              <a:t>Column One</a:t>
            </a:r>
          </a:p>
          <a:p>
            <a:r>
              <a:rPr lang="en-US" dirty="0"/>
              <a:t>1</a:t>
            </a:r>
          </a:p>
          <a:p>
            <a:pPr lvl="1"/>
            <a:r>
              <a:rPr lang="en-US" dirty="0"/>
              <a:t>a</a:t>
            </a:r>
          </a:p>
          <a:p>
            <a:pPr lvl="1"/>
            <a:r>
              <a:rPr lang="en-US" dirty="0"/>
              <a:t>b</a:t>
            </a:r>
          </a:p>
          <a:p>
            <a:pPr lvl="2"/>
            <a:r>
              <a:rPr lang="en-US" dirty="0" err="1"/>
              <a:t>i</a:t>
            </a:r>
            <a:endParaRPr lang="en-US" dirty="0"/>
          </a:p>
          <a:p>
            <a:pPr lvl="2"/>
            <a:r>
              <a:rPr lang="en-US" dirty="0"/>
              <a:t>Ii</a:t>
            </a:r>
          </a:p>
          <a:p>
            <a:pPr lvl="2"/>
            <a:endParaRPr lang="en-US" dirty="0"/>
          </a:p>
          <a:p>
            <a:pPr lvl="2">
              <a:buNone/>
            </a:pPr>
            <a:endParaRPr lang="en-US" dirty="0"/>
          </a:p>
          <a:p>
            <a:pPr>
              <a:buNone/>
            </a:pPr>
            <a:r>
              <a:rPr lang="en-US" dirty="0"/>
              <a:t>Column Two</a:t>
            </a:r>
          </a:p>
          <a:p>
            <a:r>
              <a:rPr lang="en-US" dirty="0"/>
              <a:t>2</a:t>
            </a:r>
          </a:p>
        </p:txBody>
      </p:sp>
      <p:sp>
        <p:nvSpPr>
          <p:cNvPr id="7" name="Rectangle 5"/>
          <p:cNvSpPr>
            <a:spLocks noGrp="1" noChangeArrowheads="1"/>
          </p:cNvSpPr>
          <p:nvPr>
            <p:ph type="ftr" sz="quarter" idx="3"/>
          </p:nvPr>
        </p:nvSpPr>
        <p:spPr>
          <a:xfrm>
            <a:off x="1108820" y="6346612"/>
            <a:ext cx="9254381" cy="365760"/>
          </a:xfrm>
          <a:prstGeom prst="rect">
            <a:avLst/>
          </a:prstGeom>
          <a:ln/>
        </p:spPr>
        <p:txBody>
          <a:bodyPr anchor="ctr" anchorCtr="0">
            <a:normAutofit/>
          </a:bodyPr>
          <a:lstStyle>
            <a:lvl1pPr algn="l">
              <a:defRPr sz="1400" b="1" spc="100" baseline="0">
                <a:solidFill>
                  <a:srgbClr val="009969"/>
                </a:solidFill>
                <a:latin typeface="+mn-lt"/>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ubtitle and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idx="1" hasCustomPrompt="1"/>
          </p:nvPr>
        </p:nvSpPr>
        <p:spPr>
          <a:xfrm>
            <a:off x="609600" y="2209800"/>
            <a:ext cx="10871200" cy="3810000"/>
          </a:xfrm>
        </p:spPr>
        <p:txBody>
          <a:bodyPr numCol="2"/>
          <a:lstStyle>
            <a:lvl3pPr>
              <a:defRPr/>
            </a:lvl3pPr>
          </a:lstStyle>
          <a:p>
            <a:pPr>
              <a:buNone/>
            </a:pPr>
            <a:r>
              <a:rPr lang="en-US" dirty="0"/>
              <a:t>Column One</a:t>
            </a:r>
          </a:p>
          <a:p>
            <a:r>
              <a:rPr lang="en-US" dirty="0"/>
              <a:t>1</a:t>
            </a:r>
          </a:p>
          <a:p>
            <a:pPr lvl="1"/>
            <a:r>
              <a:rPr lang="en-US" dirty="0"/>
              <a:t>a</a:t>
            </a:r>
          </a:p>
          <a:p>
            <a:pPr lvl="1"/>
            <a:r>
              <a:rPr lang="en-US" dirty="0"/>
              <a:t>b</a:t>
            </a:r>
          </a:p>
          <a:p>
            <a:pPr lvl="2"/>
            <a:r>
              <a:rPr lang="en-US" dirty="0" err="1"/>
              <a:t>i</a:t>
            </a:r>
            <a:endParaRPr lang="en-US" dirty="0"/>
          </a:p>
          <a:p>
            <a:pPr lvl="2"/>
            <a:r>
              <a:rPr lang="en-US" dirty="0"/>
              <a:t>Ii</a:t>
            </a:r>
          </a:p>
          <a:p>
            <a:pPr lvl="2">
              <a:buNone/>
            </a:pPr>
            <a:endParaRPr lang="en-US" dirty="0"/>
          </a:p>
          <a:p>
            <a:pPr>
              <a:buNone/>
            </a:pPr>
            <a:r>
              <a:rPr lang="en-US" dirty="0"/>
              <a:t>Column Two</a:t>
            </a:r>
          </a:p>
          <a:p>
            <a:r>
              <a:rPr lang="en-US" dirty="0"/>
              <a:t>2</a:t>
            </a:r>
          </a:p>
        </p:txBody>
      </p:sp>
      <p:sp>
        <p:nvSpPr>
          <p:cNvPr id="7" name="Text Placeholder 10"/>
          <p:cNvSpPr>
            <a:spLocks noGrp="1"/>
          </p:cNvSpPr>
          <p:nvPr>
            <p:ph type="body" sz="quarter" idx="11" hasCustomPrompt="1"/>
          </p:nvPr>
        </p:nvSpPr>
        <p:spPr>
          <a:xfrm>
            <a:off x="609600" y="1447800"/>
            <a:ext cx="11074400" cy="609600"/>
          </a:xfrm>
        </p:spPr>
        <p:txBody>
          <a:bodyPr/>
          <a:lstStyle>
            <a:lvl1pPr algn="ctr">
              <a:buNone/>
              <a:defRPr sz="2400" b="1" i="1" u="sng">
                <a:latin typeface="+mj-lt"/>
              </a:defRPr>
            </a:lvl1pPr>
          </a:lstStyle>
          <a:p>
            <a:pPr lvl="0"/>
            <a:r>
              <a:rPr lang="en-US" sz="2400" b="1" i="1" u="sng" dirty="0">
                <a:latin typeface="+mj-lt"/>
              </a:rPr>
              <a:t>Subtitle</a:t>
            </a:r>
            <a:endParaRPr lang="en-US" dirty="0"/>
          </a:p>
        </p:txBody>
      </p:sp>
      <p:sp>
        <p:nvSpPr>
          <p:cNvPr id="10" name="Rectangle 5"/>
          <p:cNvSpPr>
            <a:spLocks noGrp="1" noChangeArrowheads="1"/>
          </p:cNvSpPr>
          <p:nvPr>
            <p:ph type="ftr" sz="quarter" idx="3"/>
          </p:nvPr>
        </p:nvSpPr>
        <p:spPr>
          <a:xfrm>
            <a:off x="1108820" y="6346612"/>
            <a:ext cx="9254381" cy="365760"/>
          </a:xfrm>
          <a:prstGeom prst="rect">
            <a:avLst/>
          </a:prstGeom>
          <a:ln/>
        </p:spPr>
        <p:txBody>
          <a:bodyPr anchor="ctr" anchorCtr="0">
            <a:normAutofit/>
          </a:bodyPr>
          <a:lstStyle>
            <a:lvl1pPr algn="l">
              <a:defRPr sz="1400" b="1" spc="100" baseline="0">
                <a:solidFill>
                  <a:srgbClr val="009969"/>
                </a:solidFill>
                <a:latin typeface="+mn-lt"/>
              </a:defRPr>
            </a:lvl1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with footer">
    <p:spTree>
      <p:nvGrpSpPr>
        <p:cNvPr id="1" name=""/>
        <p:cNvGrpSpPr/>
        <p:nvPr/>
      </p:nvGrpSpPr>
      <p:grpSpPr>
        <a:xfrm>
          <a:off x="0" y="0"/>
          <a:ext cx="0" cy="0"/>
          <a:chOff x="0" y="0"/>
          <a:chExt cx="0" cy="0"/>
        </a:xfrm>
      </p:grpSpPr>
      <p:sp>
        <p:nvSpPr>
          <p:cNvPr id="5" name="Rectangle 5"/>
          <p:cNvSpPr>
            <a:spLocks noGrp="1" noChangeArrowheads="1"/>
          </p:cNvSpPr>
          <p:nvPr>
            <p:ph type="ftr" sz="quarter" idx="3"/>
          </p:nvPr>
        </p:nvSpPr>
        <p:spPr>
          <a:xfrm>
            <a:off x="1108820" y="6346612"/>
            <a:ext cx="9254381" cy="365760"/>
          </a:xfrm>
          <a:prstGeom prst="rect">
            <a:avLst/>
          </a:prstGeom>
          <a:ln/>
        </p:spPr>
        <p:txBody>
          <a:bodyPr anchor="ctr" anchorCtr="0">
            <a:normAutofit/>
          </a:bodyPr>
          <a:lstStyle>
            <a:lvl1pPr algn="l">
              <a:defRPr sz="1400" b="1" spc="100" baseline="0">
                <a:solidFill>
                  <a:srgbClr val="009969"/>
                </a:solidFill>
                <a:latin typeface="+mn-lt"/>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 no footer">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1_Title Slide">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7" y="3"/>
            <a:ext cx="12187769" cy="6857999"/>
          </a:xfrm>
          <a:prstGeom prst="rect">
            <a:avLst/>
          </a:prstGeom>
        </p:spPr>
      </p:pic>
      <p:sp>
        <p:nvSpPr>
          <p:cNvPr id="2" name="Title 1"/>
          <p:cNvSpPr>
            <a:spLocks noGrp="1"/>
          </p:cNvSpPr>
          <p:nvPr>
            <p:ph type="ctrTitle"/>
          </p:nvPr>
        </p:nvSpPr>
        <p:spPr>
          <a:xfrm>
            <a:off x="914400" y="3276600"/>
            <a:ext cx="10363200" cy="2362200"/>
          </a:xfrm>
        </p:spPr>
        <p:txBody>
          <a:bodyPr/>
          <a:lstStyle>
            <a:lvl1pPr>
              <a:defRPr>
                <a:solidFill>
                  <a:schemeClr val="tx1"/>
                </a:solidFill>
              </a:defRPr>
            </a:lvl1pPr>
          </a:lstStyle>
          <a:p>
            <a:r>
              <a:rPr lang="en-US"/>
              <a:t>Click to edit Master title style</a:t>
            </a:r>
            <a:endParaRPr lang="en-US" dirty="0"/>
          </a:p>
        </p:txBody>
      </p:sp>
      <p:sp>
        <p:nvSpPr>
          <p:cNvPr id="7" name="Subtitle 2"/>
          <p:cNvSpPr>
            <a:spLocks noGrp="1"/>
          </p:cNvSpPr>
          <p:nvPr>
            <p:ph type="subTitle" idx="1" hasCustomPrompt="1"/>
          </p:nvPr>
        </p:nvSpPr>
        <p:spPr>
          <a:xfrm>
            <a:off x="914400" y="6019800"/>
            <a:ext cx="10363200" cy="457200"/>
          </a:xfrm>
        </p:spPr>
        <p:txBody>
          <a:bodyPr rtlCol="0" anchor="ctr" anchorCtr="0">
            <a:normAutofit/>
          </a:bodyPr>
          <a:lstStyle>
            <a:lvl1pPr algn="ctr" fontAlgn="auto">
              <a:spcAft>
                <a:spcPts val="0"/>
              </a:spcAft>
              <a:buFont typeface="Arial" pitchFamily="34" charset="0"/>
              <a:buNone/>
              <a:defRPr sz="2400">
                <a:latin typeface="+mj-lt"/>
              </a:defRPr>
            </a:lvl1pPr>
          </a:lstStyle>
          <a:p>
            <a:pPr fontAlgn="auto">
              <a:spcAft>
                <a:spcPts val="0"/>
              </a:spcAft>
              <a:buFont typeface="Arial" pitchFamily="34" charset="0"/>
              <a:buNone/>
              <a:defRPr/>
            </a:pPr>
            <a:r>
              <a:rPr lang="en-US" dirty="0"/>
              <a:t>Click to add subtitle</a:t>
            </a:r>
          </a:p>
        </p:txBody>
      </p:sp>
      <p:sp>
        <p:nvSpPr>
          <p:cNvPr id="4" name="TextBox 3"/>
          <p:cNvSpPr txBox="1"/>
          <p:nvPr/>
        </p:nvSpPr>
        <p:spPr>
          <a:xfrm>
            <a:off x="406400" y="419100"/>
            <a:ext cx="11379200" cy="647700"/>
          </a:xfrm>
          <a:prstGeom prst="rect">
            <a:avLst/>
          </a:prstGeom>
          <a:noFill/>
        </p:spPr>
        <p:txBody>
          <a:bodyPr wrap="none" lIns="0" tIns="0" rIns="0" bIns="18288" rtlCol="0" anchor="ctr" anchorCtr="0">
            <a:noAutofit/>
          </a:bodyPr>
          <a:lstStyle/>
          <a:p>
            <a:pPr algn="ctr"/>
            <a:r>
              <a:rPr lang="en-US" sz="3200" b="0" dirty="0">
                <a:solidFill>
                  <a:schemeClr val="bg1"/>
                </a:solidFill>
                <a:latin typeface="Copperplate Gothic Bold" pitchFamily="34" charset="0"/>
              </a:rPr>
              <a:t>Ohio Department of Transportation</a:t>
            </a:r>
          </a:p>
        </p:txBody>
      </p:sp>
      <p:sp>
        <p:nvSpPr>
          <p:cNvPr id="5" name="TextBox 4"/>
          <p:cNvSpPr txBox="1"/>
          <p:nvPr/>
        </p:nvSpPr>
        <p:spPr>
          <a:xfrm>
            <a:off x="558800" y="1066800"/>
            <a:ext cx="11226800" cy="338554"/>
          </a:xfrm>
          <a:prstGeom prst="rect">
            <a:avLst/>
          </a:prstGeom>
          <a:noFill/>
        </p:spPr>
        <p:txBody>
          <a:bodyPr wrap="square" rtlCol="0">
            <a:spAutoFit/>
          </a:bodyPr>
          <a:lstStyle/>
          <a:p>
            <a:pPr algn="l">
              <a:tabLst>
                <a:tab pos="8175625" algn="r"/>
              </a:tabLst>
            </a:pPr>
            <a:r>
              <a:rPr lang="en-US" sz="1600" b="0" dirty="0">
                <a:solidFill>
                  <a:srgbClr val="009969"/>
                </a:solidFill>
                <a:latin typeface="Copperplate Gothic Bold" pitchFamily="34" charset="0"/>
              </a:rPr>
              <a:t>John R. Kasich, Governor 	Jerry</a:t>
            </a:r>
            <a:r>
              <a:rPr lang="en-US" sz="1600" b="0" baseline="0" dirty="0">
                <a:solidFill>
                  <a:srgbClr val="009969"/>
                </a:solidFill>
                <a:latin typeface="Copperplate Gothic Bold" pitchFamily="34" charset="0"/>
              </a:rPr>
              <a:t> Wray, Director</a:t>
            </a:r>
            <a:endParaRPr lang="en-US" sz="1600" b="0" dirty="0">
              <a:solidFill>
                <a:srgbClr val="009969"/>
              </a:solidFill>
              <a:latin typeface="Copperplate Gothic Bold" pitchFamily="34" charset="0"/>
            </a:endParaRPr>
          </a:p>
        </p:txBody>
      </p:sp>
    </p:spTree>
    <p:extLst>
      <p:ext uri="{BB962C8B-B14F-4D97-AF65-F5344CB8AC3E}">
        <p14:creationId xmlns:p14="http://schemas.microsoft.com/office/powerpoint/2010/main" val="255193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gi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5.emf"/><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2.gif"/><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emf"/><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2.gif"/><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7.emf"/><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9969"/>
        </a:solidFill>
        <a:effectLst/>
      </p:bgPr>
    </p:bg>
    <p:spTree>
      <p:nvGrpSpPr>
        <p:cNvPr id="1" name=""/>
        <p:cNvGrpSpPr/>
        <p:nvPr/>
      </p:nvGrpSpPr>
      <p:grpSpPr>
        <a:xfrm>
          <a:off x="0" y="0"/>
          <a:ext cx="0" cy="0"/>
          <a:chOff x="0" y="0"/>
          <a:chExt cx="0" cy="0"/>
        </a:xfrm>
      </p:grpSpPr>
      <p:sp>
        <p:nvSpPr>
          <p:cNvPr id="8" name="TextBox 7"/>
          <p:cNvSpPr txBox="1"/>
          <p:nvPr/>
        </p:nvSpPr>
        <p:spPr>
          <a:xfrm>
            <a:off x="0" y="6297986"/>
            <a:ext cx="12192000" cy="461665"/>
          </a:xfrm>
          <a:prstGeom prst="rect">
            <a:avLst/>
          </a:prstGeom>
          <a:solidFill>
            <a:schemeClr val="bg1"/>
          </a:solidFill>
        </p:spPr>
        <p:txBody>
          <a:bodyPr wrap="square" tIns="91440" bIns="91440" rtlCol="0" anchor="ctr" anchorCtr="0">
            <a:spAutoFit/>
          </a:bodyPr>
          <a:lstStyle/>
          <a:p>
            <a:pPr algn="ctr"/>
            <a:r>
              <a:rPr lang="en-US" sz="1800" b="1" spc="300" dirty="0">
                <a:solidFill>
                  <a:schemeClr val="bg1"/>
                </a:solidFill>
              </a:rPr>
              <a:t>www.transportation.ohio.gov</a:t>
            </a:r>
          </a:p>
        </p:txBody>
      </p:sp>
      <p:sp>
        <p:nvSpPr>
          <p:cNvPr id="1027" name="Rectangle 2"/>
          <p:cNvSpPr>
            <a:spLocks noGrp="1" noChangeArrowheads="1"/>
          </p:cNvSpPr>
          <p:nvPr>
            <p:ph type="title"/>
          </p:nvPr>
        </p:nvSpPr>
        <p:spPr bwMode="auto">
          <a:xfrm>
            <a:off x="0" y="0"/>
            <a:ext cx="12192000" cy="1143000"/>
          </a:xfrm>
          <a:prstGeom prst="rect">
            <a:avLst/>
          </a:prstGeom>
          <a:solidFill>
            <a:schemeClr val="bg1"/>
          </a:solidFill>
          <a:ln w="9525">
            <a:noFill/>
            <a:miter lim="800000"/>
            <a:headEnd/>
            <a:tailEnd/>
          </a:ln>
        </p:spPr>
        <p:txBody>
          <a:bodyPr vert="horz" wrap="square" lIns="365760" tIns="182880" rIns="365760" bIns="45720" numCol="1" anchor="ctr" anchorCtr="0" compatLnSpc="1">
            <a:prstTxWarp prst="textNoShape">
              <a:avLst/>
            </a:prstTxWarp>
          </a:bodyPr>
          <a:lstStyle/>
          <a:p>
            <a:pPr lvl="0"/>
            <a:r>
              <a:rPr lang="en-US"/>
              <a:t>Click to edit Master title style</a:t>
            </a:r>
            <a:endParaRPr lang="en-US" dirty="0"/>
          </a:p>
        </p:txBody>
      </p:sp>
      <p:sp>
        <p:nvSpPr>
          <p:cNvPr id="1028" name="Rectangle 3"/>
          <p:cNvSpPr>
            <a:spLocks noGrp="1" noChangeArrowheads="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5" name="Rectangle 11"/>
          <p:cNvSpPr>
            <a:spLocks noChangeArrowheads="1"/>
          </p:cNvSpPr>
          <p:nvPr/>
        </p:nvSpPr>
        <p:spPr bwMode="auto">
          <a:xfrm>
            <a:off x="304800" y="6262792"/>
            <a:ext cx="711200" cy="533400"/>
          </a:xfrm>
          <a:prstGeom prst="ellipse">
            <a:avLst/>
          </a:prstGeom>
          <a:solidFill>
            <a:srgbClr val="009969"/>
          </a:solidFill>
          <a:ln w="9525">
            <a:noFill/>
            <a:miter lim="800000"/>
            <a:headEnd/>
            <a:tailEnd/>
          </a:ln>
          <a:effectLst/>
        </p:spPr>
        <p:txBody>
          <a:bodyPr wrap="none" lIns="0" tIns="0" rIns="0" bIns="0" anchor="ctr" anchorCtr="0">
            <a:normAutofit/>
          </a:bodyPr>
          <a:lstStyle/>
          <a:p>
            <a:pPr algn="ctr">
              <a:defRPr/>
            </a:pPr>
            <a:fld id="{E39B0399-9EE4-40D6-92E9-F4A1F2E78343}" type="slidenum">
              <a:rPr lang="en-US" sz="1400" b="1" kern="1200">
                <a:solidFill>
                  <a:schemeClr val="bg1"/>
                </a:solidFill>
                <a:latin typeface="+mn-lt"/>
                <a:ea typeface="+mn-ea"/>
                <a:cs typeface="+mn-cs"/>
              </a:rPr>
              <a:pPr algn="ctr">
                <a:defRPr/>
              </a:pPr>
              <a:t>‹#›</a:t>
            </a:fld>
            <a:endParaRPr lang="en-US" sz="1400" b="1" kern="1200" dirty="0">
              <a:solidFill>
                <a:schemeClr val="bg1"/>
              </a:solidFill>
              <a:latin typeface="+mn-lt"/>
              <a:ea typeface="+mn-ea"/>
              <a:cs typeface="+mn-cs"/>
            </a:endParaRPr>
          </a:p>
        </p:txBody>
      </p:sp>
      <p:sp>
        <p:nvSpPr>
          <p:cNvPr id="7" name="Rectangle 5"/>
          <p:cNvSpPr>
            <a:spLocks noGrp="1" noChangeArrowheads="1"/>
          </p:cNvSpPr>
          <p:nvPr>
            <p:ph type="ftr" sz="quarter" idx="3"/>
          </p:nvPr>
        </p:nvSpPr>
        <p:spPr>
          <a:xfrm>
            <a:off x="1108820" y="6346612"/>
            <a:ext cx="9254381" cy="365760"/>
          </a:xfrm>
          <a:prstGeom prst="rect">
            <a:avLst/>
          </a:prstGeom>
          <a:ln/>
        </p:spPr>
        <p:txBody>
          <a:bodyPr anchor="ctr" anchorCtr="0">
            <a:normAutofit/>
          </a:bodyPr>
          <a:lstStyle>
            <a:lvl1pPr algn="l">
              <a:defRPr sz="1400" b="1" spc="100" baseline="0">
                <a:solidFill>
                  <a:srgbClr val="009969"/>
                </a:solidFill>
                <a:latin typeface="+mn-lt"/>
              </a:defRPr>
            </a:lvl1pPr>
          </a:lstStyle>
          <a:p>
            <a:endParaRPr lang="en-US" dirty="0"/>
          </a:p>
        </p:txBody>
      </p:sp>
      <p:pic>
        <p:nvPicPr>
          <p:cNvPr id="2" name="Picture 1"/>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10261600" y="5607472"/>
            <a:ext cx="1584960" cy="1188720"/>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ctr" rtl="0" eaLnBrk="1" fontAlgn="base" hangingPunct="1">
        <a:spcBef>
          <a:spcPct val="0"/>
        </a:spcBef>
        <a:spcAft>
          <a:spcPct val="0"/>
        </a:spcAft>
        <a:defRPr sz="3600" b="0">
          <a:solidFill>
            <a:srgbClr val="009969"/>
          </a:solidFill>
          <a:latin typeface="Arial Black" pitchFamily="34" charset="0"/>
          <a:ea typeface="+mj-ea"/>
          <a:cs typeface="+mj-cs"/>
        </a:defRPr>
      </a:lvl1pPr>
      <a:lvl2pPr algn="ctr" rtl="0" eaLnBrk="1" fontAlgn="base" hangingPunct="1">
        <a:spcBef>
          <a:spcPct val="0"/>
        </a:spcBef>
        <a:spcAft>
          <a:spcPct val="0"/>
        </a:spcAft>
        <a:defRPr sz="4000" b="1">
          <a:solidFill>
            <a:schemeClr val="bg1"/>
          </a:solidFill>
          <a:latin typeface="Georgia" pitchFamily="18" charset="0"/>
        </a:defRPr>
      </a:lvl2pPr>
      <a:lvl3pPr algn="ctr" rtl="0" eaLnBrk="1" fontAlgn="base" hangingPunct="1">
        <a:spcBef>
          <a:spcPct val="0"/>
        </a:spcBef>
        <a:spcAft>
          <a:spcPct val="0"/>
        </a:spcAft>
        <a:defRPr sz="4000" b="1">
          <a:solidFill>
            <a:schemeClr val="bg1"/>
          </a:solidFill>
          <a:latin typeface="Georgia" pitchFamily="18" charset="0"/>
        </a:defRPr>
      </a:lvl3pPr>
      <a:lvl4pPr algn="ctr" rtl="0" eaLnBrk="1" fontAlgn="base" hangingPunct="1">
        <a:spcBef>
          <a:spcPct val="0"/>
        </a:spcBef>
        <a:spcAft>
          <a:spcPct val="0"/>
        </a:spcAft>
        <a:defRPr sz="4000" b="1">
          <a:solidFill>
            <a:schemeClr val="bg1"/>
          </a:solidFill>
          <a:latin typeface="Georgia" pitchFamily="18" charset="0"/>
        </a:defRPr>
      </a:lvl4pPr>
      <a:lvl5pPr algn="ctr" rtl="0" eaLnBrk="1" fontAlgn="base" hangingPunct="1">
        <a:spcBef>
          <a:spcPct val="0"/>
        </a:spcBef>
        <a:spcAft>
          <a:spcPct val="0"/>
        </a:spcAft>
        <a:defRPr sz="4000" b="1">
          <a:solidFill>
            <a:schemeClr val="bg1"/>
          </a:solidFill>
          <a:latin typeface="Georgia" pitchFamily="18" charset="0"/>
        </a:defRPr>
      </a:lvl5pPr>
      <a:lvl6pPr marL="457200" algn="ctr" rtl="0" eaLnBrk="1" fontAlgn="base" hangingPunct="1">
        <a:spcBef>
          <a:spcPct val="0"/>
        </a:spcBef>
        <a:spcAft>
          <a:spcPct val="0"/>
        </a:spcAft>
        <a:defRPr sz="4000" b="1">
          <a:solidFill>
            <a:schemeClr val="bg1"/>
          </a:solidFill>
          <a:latin typeface="Georgia" pitchFamily="18" charset="0"/>
        </a:defRPr>
      </a:lvl6pPr>
      <a:lvl7pPr marL="914400" algn="ctr" rtl="0" eaLnBrk="1" fontAlgn="base" hangingPunct="1">
        <a:spcBef>
          <a:spcPct val="0"/>
        </a:spcBef>
        <a:spcAft>
          <a:spcPct val="0"/>
        </a:spcAft>
        <a:defRPr sz="4000" b="1">
          <a:solidFill>
            <a:schemeClr val="bg1"/>
          </a:solidFill>
          <a:latin typeface="Georgia" pitchFamily="18" charset="0"/>
        </a:defRPr>
      </a:lvl7pPr>
      <a:lvl8pPr marL="1371600" algn="ctr" rtl="0" eaLnBrk="1" fontAlgn="base" hangingPunct="1">
        <a:spcBef>
          <a:spcPct val="0"/>
        </a:spcBef>
        <a:spcAft>
          <a:spcPct val="0"/>
        </a:spcAft>
        <a:defRPr sz="4000" b="1">
          <a:solidFill>
            <a:schemeClr val="bg1"/>
          </a:solidFill>
          <a:latin typeface="Georgia" pitchFamily="18" charset="0"/>
        </a:defRPr>
      </a:lvl8pPr>
      <a:lvl9pPr marL="1828800" algn="ctr" rtl="0" eaLnBrk="1" fontAlgn="base" hangingPunct="1">
        <a:spcBef>
          <a:spcPct val="0"/>
        </a:spcBef>
        <a:spcAft>
          <a:spcPct val="0"/>
        </a:spcAft>
        <a:defRPr sz="4000" b="1">
          <a:solidFill>
            <a:schemeClr val="bg1"/>
          </a:solidFill>
          <a:latin typeface="Georgia" pitchFamily="18" charset="0"/>
        </a:defRPr>
      </a:lvl9pPr>
    </p:titleStyle>
    <p:bodyStyle>
      <a:lvl1pPr marL="457200" indent="-457200" algn="l" rtl="0" eaLnBrk="1" fontAlgn="base" hangingPunct="1">
        <a:spcBef>
          <a:spcPct val="20000"/>
        </a:spcBef>
        <a:spcAft>
          <a:spcPct val="0"/>
        </a:spcAft>
        <a:buFontTx/>
        <a:buBlip>
          <a:blip r:embed="rId12"/>
        </a:buBlip>
        <a:defRPr sz="3200" b="1">
          <a:solidFill>
            <a:schemeClr val="bg1"/>
          </a:solidFill>
          <a:latin typeface="+mn-lt"/>
          <a:ea typeface="+mn-ea"/>
          <a:cs typeface="+mn-cs"/>
        </a:defRPr>
      </a:lvl1pPr>
      <a:lvl2pPr marL="742950" indent="-285750" algn="l" rtl="0" eaLnBrk="1" fontAlgn="base" hangingPunct="1">
        <a:spcBef>
          <a:spcPct val="20000"/>
        </a:spcBef>
        <a:spcAft>
          <a:spcPct val="0"/>
        </a:spcAft>
        <a:buFontTx/>
        <a:buBlip>
          <a:blip r:embed="rId12"/>
        </a:buBlip>
        <a:defRPr sz="2800">
          <a:solidFill>
            <a:schemeClr val="bg1"/>
          </a:solidFill>
          <a:latin typeface="+mn-lt"/>
        </a:defRPr>
      </a:lvl2pPr>
      <a:lvl3pPr marL="1143000" indent="-228600" algn="l" rtl="0" eaLnBrk="1" fontAlgn="base" hangingPunct="1">
        <a:spcBef>
          <a:spcPct val="20000"/>
        </a:spcBef>
        <a:spcAft>
          <a:spcPct val="0"/>
        </a:spcAft>
        <a:buFontTx/>
        <a:buBlip>
          <a:blip r:embed="rId12"/>
        </a:buBlip>
        <a:defRPr sz="2400">
          <a:solidFill>
            <a:schemeClr val="bg1"/>
          </a:solidFill>
          <a:latin typeface="+mn-lt"/>
        </a:defRPr>
      </a:lvl3pPr>
      <a:lvl4pPr marL="1600200" indent="-228600" algn="l" rtl="0" eaLnBrk="1" fontAlgn="base" hangingPunct="1">
        <a:spcBef>
          <a:spcPct val="20000"/>
        </a:spcBef>
        <a:spcAft>
          <a:spcPct val="0"/>
        </a:spcAft>
        <a:buFontTx/>
        <a:buBlip>
          <a:blip r:embed="rId12"/>
        </a:buBlip>
        <a:defRPr sz="2000">
          <a:solidFill>
            <a:schemeClr val="bg1"/>
          </a:solidFill>
          <a:latin typeface="+mn-lt"/>
        </a:defRPr>
      </a:lvl4pPr>
      <a:lvl5pPr marL="2057400" indent="-228600" algn="l" rtl="0" eaLnBrk="1" fontAlgn="base" hangingPunct="1">
        <a:spcBef>
          <a:spcPct val="20000"/>
        </a:spcBef>
        <a:spcAft>
          <a:spcPct val="0"/>
        </a:spcAft>
        <a:buFontTx/>
        <a:buBlip>
          <a:blip r:embed="rId12"/>
        </a:buBlip>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9969"/>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7957" y="6179131"/>
            <a:ext cx="11436089" cy="519536"/>
          </a:xfrm>
          <a:prstGeom prst="rect">
            <a:avLst/>
          </a:prstGeom>
        </p:spPr>
      </p:pic>
      <p:sp>
        <p:nvSpPr>
          <p:cNvPr id="1027"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5" name="Rectangle 11"/>
          <p:cNvSpPr>
            <a:spLocks noChangeArrowheads="1"/>
          </p:cNvSpPr>
          <p:nvPr/>
        </p:nvSpPr>
        <p:spPr bwMode="auto">
          <a:xfrm>
            <a:off x="10769600" y="6219825"/>
            <a:ext cx="812800" cy="381000"/>
          </a:xfrm>
          <a:prstGeom prst="rect">
            <a:avLst/>
          </a:prstGeom>
          <a:noFill/>
          <a:ln w="9525">
            <a:noFill/>
            <a:miter lim="800000"/>
            <a:headEnd/>
            <a:tailEnd/>
          </a:ln>
          <a:effectLst/>
        </p:spPr>
        <p:txBody>
          <a:bodyPr wrap="none" lIns="0" tIns="0" rIns="0" bIns="0" anchor="ctr" anchorCtr="0">
            <a:normAutofit/>
          </a:bodyPr>
          <a:lstStyle/>
          <a:p>
            <a:pPr algn="ctr">
              <a:defRPr/>
            </a:pPr>
            <a:fld id="{E39B0399-9EE4-40D6-92E9-F4A1F2E78343}" type="slidenum">
              <a:rPr lang="en-US" sz="1800" b="1">
                <a:solidFill>
                  <a:srgbClr val="009969"/>
                </a:solidFill>
                <a:latin typeface="Georgia" pitchFamily="18" charset="0"/>
              </a:rPr>
              <a:pPr algn="ctr">
                <a:defRPr/>
              </a:pPr>
              <a:t>‹#›</a:t>
            </a:fld>
            <a:endParaRPr lang="en-US" sz="1800" b="1" dirty="0">
              <a:solidFill>
                <a:srgbClr val="009969"/>
              </a:solidFill>
              <a:latin typeface="Georgia" pitchFamily="18" charset="0"/>
            </a:endParaRPr>
          </a:p>
        </p:txBody>
      </p:sp>
      <p:sp>
        <p:nvSpPr>
          <p:cNvPr id="7" name="Rectangle 5"/>
          <p:cNvSpPr>
            <a:spLocks noGrp="1" noChangeArrowheads="1"/>
          </p:cNvSpPr>
          <p:nvPr>
            <p:ph type="ftr" sz="quarter" idx="3"/>
          </p:nvPr>
        </p:nvSpPr>
        <p:spPr>
          <a:xfrm>
            <a:off x="1117600" y="6248399"/>
            <a:ext cx="9550400" cy="381000"/>
          </a:xfrm>
          <a:prstGeom prst="rect">
            <a:avLst/>
          </a:prstGeom>
          <a:ln/>
        </p:spPr>
        <p:txBody>
          <a:bodyPr tIns="0" bIns="0" anchor="ctr" anchorCtr="0">
            <a:normAutofit/>
          </a:bodyPr>
          <a:lstStyle>
            <a:lvl1pPr algn="ctr">
              <a:defRPr>
                <a:latin typeface="+mj-lt"/>
              </a:defRPr>
            </a:lvl1pPr>
          </a:lstStyle>
          <a:p>
            <a:pPr>
              <a:defRPr/>
            </a:pPr>
            <a:r>
              <a:rPr lang="en-US" dirty="0">
                <a:solidFill>
                  <a:srgbClr val="000000"/>
                </a:solidFill>
              </a:rPr>
              <a:t>Footer </a:t>
            </a:r>
            <a:r>
              <a:rPr lang="en-US" sz="1600" dirty="0">
                <a:solidFill>
                  <a:srgbClr val="000000"/>
                </a:solidFill>
              </a:rPr>
              <a:t>(use Insert&gt;Headers &amp; Footers to change)</a:t>
            </a:r>
            <a:endParaRPr lang="en-US" sz="1200" dirty="0">
              <a:solidFill>
                <a:srgbClr val="000000"/>
              </a:solidFill>
            </a:endParaRPr>
          </a:p>
        </p:txBody>
      </p:sp>
    </p:spTree>
    <p:extLst>
      <p:ext uri="{BB962C8B-B14F-4D97-AF65-F5344CB8AC3E}">
        <p14:creationId xmlns:p14="http://schemas.microsoft.com/office/powerpoint/2010/main" val="147587841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hf sldNum="0" hdr="0" dt="0"/>
  <p:txStyles>
    <p:titleStyle>
      <a:lvl1pPr algn="ctr" rtl="0" eaLnBrk="1" fontAlgn="base" hangingPunct="1">
        <a:spcBef>
          <a:spcPct val="0"/>
        </a:spcBef>
        <a:spcAft>
          <a:spcPct val="0"/>
        </a:spcAft>
        <a:defRPr sz="4000" b="1">
          <a:solidFill>
            <a:schemeClr val="bg1"/>
          </a:solidFill>
          <a:latin typeface="+mj-lt"/>
          <a:ea typeface="+mj-ea"/>
          <a:cs typeface="+mj-cs"/>
        </a:defRPr>
      </a:lvl1pPr>
      <a:lvl2pPr algn="ctr" rtl="0" eaLnBrk="1" fontAlgn="base" hangingPunct="1">
        <a:spcBef>
          <a:spcPct val="0"/>
        </a:spcBef>
        <a:spcAft>
          <a:spcPct val="0"/>
        </a:spcAft>
        <a:defRPr sz="4000" b="1">
          <a:solidFill>
            <a:schemeClr val="bg1"/>
          </a:solidFill>
          <a:latin typeface="Georgia" pitchFamily="18" charset="0"/>
        </a:defRPr>
      </a:lvl2pPr>
      <a:lvl3pPr algn="ctr" rtl="0" eaLnBrk="1" fontAlgn="base" hangingPunct="1">
        <a:spcBef>
          <a:spcPct val="0"/>
        </a:spcBef>
        <a:spcAft>
          <a:spcPct val="0"/>
        </a:spcAft>
        <a:defRPr sz="4000" b="1">
          <a:solidFill>
            <a:schemeClr val="bg1"/>
          </a:solidFill>
          <a:latin typeface="Georgia" pitchFamily="18" charset="0"/>
        </a:defRPr>
      </a:lvl3pPr>
      <a:lvl4pPr algn="ctr" rtl="0" eaLnBrk="1" fontAlgn="base" hangingPunct="1">
        <a:spcBef>
          <a:spcPct val="0"/>
        </a:spcBef>
        <a:spcAft>
          <a:spcPct val="0"/>
        </a:spcAft>
        <a:defRPr sz="4000" b="1">
          <a:solidFill>
            <a:schemeClr val="bg1"/>
          </a:solidFill>
          <a:latin typeface="Georgia" pitchFamily="18" charset="0"/>
        </a:defRPr>
      </a:lvl4pPr>
      <a:lvl5pPr algn="ctr" rtl="0" eaLnBrk="1" fontAlgn="base" hangingPunct="1">
        <a:spcBef>
          <a:spcPct val="0"/>
        </a:spcBef>
        <a:spcAft>
          <a:spcPct val="0"/>
        </a:spcAft>
        <a:defRPr sz="4000" b="1">
          <a:solidFill>
            <a:schemeClr val="bg1"/>
          </a:solidFill>
          <a:latin typeface="Georgia" pitchFamily="18" charset="0"/>
        </a:defRPr>
      </a:lvl5pPr>
      <a:lvl6pPr marL="457200" algn="ctr" rtl="0" eaLnBrk="1" fontAlgn="base" hangingPunct="1">
        <a:spcBef>
          <a:spcPct val="0"/>
        </a:spcBef>
        <a:spcAft>
          <a:spcPct val="0"/>
        </a:spcAft>
        <a:defRPr sz="4000" b="1">
          <a:solidFill>
            <a:schemeClr val="bg1"/>
          </a:solidFill>
          <a:latin typeface="Georgia" pitchFamily="18" charset="0"/>
        </a:defRPr>
      </a:lvl6pPr>
      <a:lvl7pPr marL="914400" algn="ctr" rtl="0" eaLnBrk="1" fontAlgn="base" hangingPunct="1">
        <a:spcBef>
          <a:spcPct val="0"/>
        </a:spcBef>
        <a:spcAft>
          <a:spcPct val="0"/>
        </a:spcAft>
        <a:defRPr sz="4000" b="1">
          <a:solidFill>
            <a:schemeClr val="bg1"/>
          </a:solidFill>
          <a:latin typeface="Georgia" pitchFamily="18" charset="0"/>
        </a:defRPr>
      </a:lvl7pPr>
      <a:lvl8pPr marL="1371600" algn="ctr" rtl="0" eaLnBrk="1" fontAlgn="base" hangingPunct="1">
        <a:spcBef>
          <a:spcPct val="0"/>
        </a:spcBef>
        <a:spcAft>
          <a:spcPct val="0"/>
        </a:spcAft>
        <a:defRPr sz="4000" b="1">
          <a:solidFill>
            <a:schemeClr val="bg1"/>
          </a:solidFill>
          <a:latin typeface="Georgia" pitchFamily="18" charset="0"/>
        </a:defRPr>
      </a:lvl8pPr>
      <a:lvl9pPr marL="1828800" algn="ctr" rtl="0" eaLnBrk="1" fontAlgn="base" hangingPunct="1">
        <a:spcBef>
          <a:spcPct val="0"/>
        </a:spcBef>
        <a:spcAft>
          <a:spcPct val="0"/>
        </a:spcAft>
        <a:defRPr sz="4000" b="1">
          <a:solidFill>
            <a:schemeClr val="bg1"/>
          </a:solidFill>
          <a:latin typeface="Georgia" pitchFamily="18" charset="0"/>
        </a:defRPr>
      </a:lvl9pPr>
    </p:titleStyle>
    <p:bodyStyle>
      <a:lvl1pPr marL="342900" indent="-342900" algn="l" rtl="0" eaLnBrk="1" fontAlgn="base" hangingPunct="1">
        <a:spcBef>
          <a:spcPct val="20000"/>
        </a:spcBef>
        <a:spcAft>
          <a:spcPct val="0"/>
        </a:spcAft>
        <a:buFontTx/>
        <a:buBlip>
          <a:blip r:embed="rId12"/>
        </a:buBlip>
        <a:defRPr sz="3200" b="1">
          <a:solidFill>
            <a:schemeClr val="bg1"/>
          </a:solidFill>
          <a:latin typeface="+mn-lt"/>
          <a:ea typeface="+mn-ea"/>
          <a:cs typeface="+mn-cs"/>
        </a:defRPr>
      </a:lvl1pPr>
      <a:lvl2pPr marL="742950" indent="-285750" algn="l" rtl="0" eaLnBrk="1" fontAlgn="base" hangingPunct="1">
        <a:spcBef>
          <a:spcPct val="20000"/>
        </a:spcBef>
        <a:spcAft>
          <a:spcPct val="0"/>
        </a:spcAft>
        <a:buFontTx/>
        <a:buBlip>
          <a:blip r:embed="rId12"/>
        </a:buBlip>
        <a:defRPr sz="2800">
          <a:solidFill>
            <a:schemeClr val="bg1"/>
          </a:solidFill>
          <a:latin typeface="+mn-lt"/>
        </a:defRPr>
      </a:lvl2pPr>
      <a:lvl3pPr marL="1143000" indent="-228600" algn="l" rtl="0" eaLnBrk="1" fontAlgn="base" hangingPunct="1">
        <a:spcBef>
          <a:spcPct val="20000"/>
        </a:spcBef>
        <a:spcAft>
          <a:spcPct val="0"/>
        </a:spcAft>
        <a:buFontTx/>
        <a:buBlip>
          <a:blip r:embed="rId12"/>
        </a:buBlip>
        <a:defRPr sz="2400">
          <a:solidFill>
            <a:schemeClr val="bg1"/>
          </a:solidFill>
          <a:latin typeface="+mn-lt"/>
        </a:defRPr>
      </a:lvl3pPr>
      <a:lvl4pPr marL="1600200" indent="-228600" algn="l" rtl="0" eaLnBrk="1" fontAlgn="base" hangingPunct="1">
        <a:spcBef>
          <a:spcPct val="20000"/>
        </a:spcBef>
        <a:spcAft>
          <a:spcPct val="0"/>
        </a:spcAft>
        <a:buFontTx/>
        <a:buBlip>
          <a:blip r:embed="rId12"/>
        </a:buBlip>
        <a:defRPr sz="2000">
          <a:solidFill>
            <a:schemeClr val="bg1"/>
          </a:solidFill>
          <a:latin typeface="+mn-lt"/>
        </a:defRPr>
      </a:lvl4pPr>
      <a:lvl5pPr marL="2057400" indent="-228600" algn="l" rtl="0" eaLnBrk="1" fontAlgn="base" hangingPunct="1">
        <a:spcBef>
          <a:spcPct val="20000"/>
        </a:spcBef>
        <a:spcAft>
          <a:spcPct val="0"/>
        </a:spcAft>
        <a:buFontTx/>
        <a:buBlip>
          <a:blip r:embed="rId12"/>
        </a:buBlip>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9969"/>
        </a:solidFill>
        <a:effectLst/>
      </p:bgPr>
    </p:bg>
    <p:spTree>
      <p:nvGrpSpPr>
        <p:cNvPr id="1" name=""/>
        <p:cNvGrpSpPr/>
        <p:nvPr/>
      </p:nvGrpSpPr>
      <p:grpSpPr>
        <a:xfrm>
          <a:off x="0" y="0"/>
          <a:ext cx="0" cy="0"/>
          <a:chOff x="0" y="0"/>
          <a:chExt cx="0" cy="0"/>
        </a:xfrm>
      </p:grpSpPr>
      <p:sp>
        <p:nvSpPr>
          <p:cNvPr id="8" name="TextBox 7"/>
          <p:cNvSpPr txBox="1"/>
          <p:nvPr/>
        </p:nvSpPr>
        <p:spPr>
          <a:xfrm>
            <a:off x="0" y="6276651"/>
            <a:ext cx="12192000" cy="461665"/>
          </a:xfrm>
          <a:prstGeom prst="rect">
            <a:avLst/>
          </a:prstGeom>
          <a:solidFill>
            <a:schemeClr val="bg1"/>
          </a:solidFill>
          <a:ln w="63500" cmpd="thinThick">
            <a:solidFill>
              <a:schemeClr val="bg1"/>
            </a:solidFill>
          </a:ln>
        </p:spPr>
        <p:txBody>
          <a:bodyPr wrap="square" tIns="91440" bIns="91440" rtlCol="0" anchor="ctr" anchorCtr="0">
            <a:spAutoFit/>
          </a:bodyPr>
          <a:lstStyle/>
          <a:p>
            <a:pPr algn="ctr"/>
            <a:r>
              <a:rPr lang="en-US" sz="1800" b="1" spc="300" dirty="0">
                <a:solidFill>
                  <a:srgbClr val="FFFFFF"/>
                </a:solidFill>
              </a:rPr>
              <a:t>www.transportation.ohio.gov</a:t>
            </a:r>
          </a:p>
        </p:txBody>
      </p:sp>
      <p:sp>
        <p:nvSpPr>
          <p:cNvPr id="1027" name="Rectangle 2"/>
          <p:cNvSpPr>
            <a:spLocks noGrp="1" noChangeArrowheads="1"/>
          </p:cNvSpPr>
          <p:nvPr>
            <p:ph type="title"/>
          </p:nvPr>
        </p:nvSpPr>
        <p:spPr bwMode="auto">
          <a:xfrm>
            <a:off x="609600" y="274638"/>
            <a:ext cx="10972800" cy="1143000"/>
          </a:xfrm>
          <a:prstGeom prst="rect">
            <a:avLst/>
          </a:prstGeom>
          <a:noFill/>
          <a:ln w="63500" cmpd="thinThick">
            <a:solidFill>
              <a:schemeClr val="bg1"/>
            </a:solid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Rectangle 3"/>
          <p:cNvSpPr>
            <a:spLocks noGrp="1" noChangeArrowheads="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5" name="Rectangle 11"/>
          <p:cNvSpPr>
            <a:spLocks noChangeArrowheads="1"/>
          </p:cNvSpPr>
          <p:nvPr/>
        </p:nvSpPr>
        <p:spPr bwMode="auto">
          <a:xfrm>
            <a:off x="10972800" y="6324600"/>
            <a:ext cx="609600" cy="365760"/>
          </a:xfrm>
          <a:prstGeom prst="rect">
            <a:avLst/>
          </a:prstGeom>
          <a:noFill/>
          <a:ln w="9525">
            <a:noFill/>
            <a:miter lim="800000"/>
            <a:headEnd/>
            <a:tailEnd/>
          </a:ln>
          <a:effectLst/>
        </p:spPr>
        <p:txBody>
          <a:bodyPr anchor="ctr" anchorCtr="0"/>
          <a:lstStyle/>
          <a:p>
            <a:pPr algn="ctr">
              <a:defRPr/>
            </a:pPr>
            <a:fld id="{E39B0399-9EE4-40D6-92E9-F4A1F2E78343}" type="slidenum">
              <a:rPr lang="en-US" sz="1400" b="0">
                <a:solidFill>
                  <a:srgbClr val="009969"/>
                </a:solidFill>
                <a:latin typeface="Copperplate Gothic Bold" pitchFamily="34" charset="0"/>
              </a:rPr>
              <a:pPr algn="ctr">
                <a:defRPr/>
              </a:pPr>
              <a:t>‹#›</a:t>
            </a:fld>
            <a:endParaRPr lang="en-US" sz="1400" b="0" dirty="0">
              <a:solidFill>
                <a:srgbClr val="009969"/>
              </a:solidFill>
              <a:latin typeface="Copperplate Gothic Bold" pitchFamily="34" charset="0"/>
            </a:endParaRPr>
          </a:p>
        </p:txBody>
      </p:sp>
      <p:sp>
        <p:nvSpPr>
          <p:cNvPr id="7" name="Rectangle 5"/>
          <p:cNvSpPr>
            <a:spLocks noGrp="1" noChangeArrowheads="1"/>
          </p:cNvSpPr>
          <p:nvPr>
            <p:ph type="ftr" sz="quarter" idx="3"/>
          </p:nvPr>
        </p:nvSpPr>
        <p:spPr>
          <a:xfrm>
            <a:off x="1137920" y="6324600"/>
            <a:ext cx="9834880" cy="365760"/>
          </a:xfrm>
          <a:prstGeom prst="rect">
            <a:avLst/>
          </a:prstGeom>
          <a:ln/>
        </p:spPr>
        <p:txBody>
          <a:bodyPr tIns="0" bIns="0" anchor="ctr" anchorCtr="0">
            <a:normAutofit/>
          </a:bodyPr>
          <a:lstStyle>
            <a:lvl1pPr algn="l">
              <a:defRPr sz="1400" b="0">
                <a:solidFill>
                  <a:srgbClr val="009969"/>
                </a:solidFill>
                <a:latin typeface="Copperplate Gothic Bold" pitchFamily="34" charset="0"/>
              </a:defRPr>
            </a:lvl1pPr>
          </a:lstStyle>
          <a:p>
            <a:pPr algn="ctr">
              <a:defRPr/>
            </a:pPr>
            <a:r>
              <a:rPr lang="en-US" dirty="0"/>
              <a:t>Footer (use Insert&gt;Headers &amp; Footers to change)</a:t>
            </a:r>
          </a:p>
        </p:txBody>
      </p:sp>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0819" y="6301740"/>
            <a:ext cx="548640" cy="411480"/>
          </a:xfrm>
          <a:prstGeom prst="rect">
            <a:avLst/>
          </a:prstGeom>
        </p:spPr>
      </p:pic>
    </p:spTree>
    <p:extLst>
      <p:ext uri="{BB962C8B-B14F-4D97-AF65-F5344CB8AC3E}">
        <p14:creationId xmlns:p14="http://schemas.microsoft.com/office/powerpoint/2010/main" val="139865816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Lst>
  <p:hf sldNum="0" hdr="0" dt="0"/>
  <p:txStyles>
    <p:titleStyle>
      <a:lvl1pPr algn="ctr" rtl="0" eaLnBrk="1" fontAlgn="base" hangingPunct="1">
        <a:spcBef>
          <a:spcPct val="0"/>
        </a:spcBef>
        <a:spcAft>
          <a:spcPct val="0"/>
        </a:spcAft>
        <a:defRPr sz="3400" b="0">
          <a:ln>
            <a:noFill/>
          </a:ln>
          <a:solidFill>
            <a:schemeClr val="bg1"/>
          </a:solidFill>
          <a:latin typeface="Copperplate Gothic Bold" pitchFamily="34" charset="0"/>
          <a:ea typeface="+mj-ea"/>
          <a:cs typeface="+mj-cs"/>
        </a:defRPr>
      </a:lvl1pPr>
      <a:lvl2pPr algn="ctr" rtl="0" eaLnBrk="1" fontAlgn="base" hangingPunct="1">
        <a:spcBef>
          <a:spcPct val="0"/>
        </a:spcBef>
        <a:spcAft>
          <a:spcPct val="0"/>
        </a:spcAft>
        <a:defRPr sz="4000" b="1">
          <a:solidFill>
            <a:schemeClr val="bg1"/>
          </a:solidFill>
          <a:latin typeface="Georgia" pitchFamily="18" charset="0"/>
        </a:defRPr>
      </a:lvl2pPr>
      <a:lvl3pPr algn="ctr" rtl="0" eaLnBrk="1" fontAlgn="base" hangingPunct="1">
        <a:spcBef>
          <a:spcPct val="0"/>
        </a:spcBef>
        <a:spcAft>
          <a:spcPct val="0"/>
        </a:spcAft>
        <a:defRPr sz="4000" b="1">
          <a:solidFill>
            <a:schemeClr val="bg1"/>
          </a:solidFill>
          <a:latin typeface="Georgia" pitchFamily="18" charset="0"/>
        </a:defRPr>
      </a:lvl3pPr>
      <a:lvl4pPr algn="ctr" rtl="0" eaLnBrk="1" fontAlgn="base" hangingPunct="1">
        <a:spcBef>
          <a:spcPct val="0"/>
        </a:spcBef>
        <a:spcAft>
          <a:spcPct val="0"/>
        </a:spcAft>
        <a:defRPr sz="4000" b="1">
          <a:solidFill>
            <a:schemeClr val="bg1"/>
          </a:solidFill>
          <a:latin typeface="Georgia" pitchFamily="18" charset="0"/>
        </a:defRPr>
      </a:lvl4pPr>
      <a:lvl5pPr algn="ctr" rtl="0" eaLnBrk="1" fontAlgn="base" hangingPunct="1">
        <a:spcBef>
          <a:spcPct val="0"/>
        </a:spcBef>
        <a:spcAft>
          <a:spcPct val="0"/>
        </a:spcAft>
        <a:defRPr sz="4000" b="1">
          <a:solidFill>
            <a:schemeClr val="bg1"/>
          </a:solidFill>
          <a:latin typeface="Georgia" pitchFamily="18" charset="0"/>
        </a:defRPr>
      </a:lvl5pPr>
      <a:lvl6pPr marL="457200" algn="ctr" rtl="0" eaLnBrk="1" fontAlgn="base" hangingPunct="1">
        <a:spcBef>
          <a:spcPct val="0"/>
        </a:spcBef>
        <a:spcAft>
          <a:spcPct val="0"/>
        </a:spcAft>
        <a:defRPr sz="4000" b="1">
          <a:solidFill>
            <a:schemeClr val="bg1"/>
          </a:solidFill>
          <a:latin typeface="Georgia" pitchFamily="18" charset="0"/>
        </a:defRPr>
      </a:lvl6pPr>
      <a:lvl7pPr marL="914400" algn="ctr" rtl="0" eaLnBrk="1" fontAlgn="base" hangingPunct="1">
        <a:spcBef>
          <a:spcPct val="0"/>
        </a:spcBef>
        <a:spcAft>
          <a:spcPct val="0"/>
        </a:spcAft>
        <a:defRPr sz="4000" b="1">
          <a:solidFill>
            <a:schemeClr val="bg1"/>
          </a:solidFill>
          <a:latin typeface="Georgia" pitchFamily="18" charset="0"/>
        </a:defRPr>
      </a:lvl7pPr>
      <a:lvl8pPr marL="1371600" algn="ctr" rtl="0" eaLnBrk="1" fontAlgn="base" hangingPunct="1">
        <a:spcBef>
          <a:spcPct val="0"/>
        </a:spcBef>
        <a:spcAft>
          <a:spcPct val="0"/>
        </a:spcAft>
        <a:defRPr sz="4000" b="1">
          <a:solidFill>
            <a:schemeClr val="bg1"/>
          </a:solidFill>
          <a:latin typeface="Georgia" pitchFamily="18" charset="0"/>
        </a:defRPr>
      </a:lvl8pPr>
      <a:lvl9pPr marL="1828800" algn="ctr" rtl="0" eaLnBrk="1" fontAlgn="base" hangingPunct="1">
        <a:spcBef>
          <a:spcPct val="0"/>
        </a:spcBef>
        <a:spcAft>
          <a:spcPct val="0"/>
        </a:spcAft>
        <a:defRPr sz="4000" b="1">
          <a:solidFill>
            <a:schemeClr val="bg1"/>
          </a:solidFill>
          <a:latin typeface="Georgia" pitchFamily="18" charset="0"/>
        </a:defRPr>
      </a:lvl9pPr>
    </p:titleStyle>
    <p:bodyStyle>
      <a:lvl1pPr marL="457200" indent="-457200" algn="l" rtl="0" eaLnBrk="1" fontAlgn="base" hangingPunct="1">
        <a:spcBef>
          <a:spcPct val="20000"/>
        </a:spcBef>
        <a:spcAft>
          <a:spcPct val="0"/>
        </a:spcAft>
        <a:buFontTx/>
        <a:buBlip>
          <a:blip r:embed="rId12"/>
        </a:buBlip>
        <a:defRPr sz="3200" b="0">
          <a:solidFill>
            <a:schemeClr val="bg1"/>
          </a:solidFill>
          <a:latin typeface="+mj-lt"/>
          <a:ea typeface="+mn-ea"/>
          <a:cs typeface="+mn-cs"/>
        </a:defRPr>
      </a:lvl1pPr>
      <a:lvl2pPr marL="742950" indent="-285750" algn="l" rtl="0" eaLnBrk="1" fontAlgn="base" hangingPunct="1">
        <a:spcBef>
          <a:spcPct val="20000"/>
        </a:spcBef>
        <a:spcAft>
          <a:spcPct val="0"/>
        </a:spcAft>
        <a:buFontTx/>
        <a:buBlip>
          <a:blip r:embed="rId12"/>
        </a:buBlip>
        <a:defRPr sz="2800">
          <a:solidFill>
            <a:schemeClr val="bg1"/>
          </a:solidFill>
          <a:latin typeface="+mn-lt"/>
        </a:defRPr>
      </a:lvl2pPr>
      <a:lvl3pPr marL="1143000" indent="-228600" algn="l" rtl="0" eaLnBrk="1" fontAlgn="base" hangingPunct="1">
        <a:spcBef>
          <a:spcPct val="20000"/>
        </a:spcBef>
        <a:spcAft>
          <a:spcPct val="0"/>
        </a:spcAft>
        <a:buFontTx/>
        <a:buBlip>
          <a:blip r:embed="rId12"/>
        </a:buBlip>
        <a:defRPr sz="2400">
          <a:solidFill>
            <a:schemeClr val="bg1"/>
          </a:solidFill>
          <a:latin typeface="+mn-lt"/>
        </a:defRPr>
      </a:lvl3pPr>
      <a:lvl4pPr marL="1600200" indent="-228600" algn="l" rtl="0" eaLnBrk="1" fontAlgn="base" hangingPunct="1">
        <a:spcBef>
          <a:spcPct val="20000"/>
        </a:spcBef>
        <a:spcAft>
          <a:spcPct val="0"/>
        </a:spcAft>
        <a:buFontTx/>
        <a:buBlip>
          <a:blip r:embed="rId12"/>
        </a:buBlip>
        <a:defRPr sz="2000">
          <a:solidFill>
            <a:schemeClr val="bg1"/>
          </a:solidFill>
          <a:latin typeface="+mn-lt"/>
        </a:defRPr>
      </a:lvl4pPr>
      <a:lvl5pPr marL="2057400" indent="-228600" algn="l" rtl="0" eaLnBrk="1" fontAlgn="base" hangingPunct="1">
        <a:spcBef>
          <a:spcPct val="20000"/>
        </a:spcBef>
        <a:spcAft>
          <a:spcPct val="0"/>
        </a:spcAft>
        <a:buFontTx/>
        <a:buBlip>
          <a:blip r:embed="rId12"/>
        </a:buBlip>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9969"/>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7952" y="6179131"/>
            <a:ext cx="11436096" cy="519536"/>
          </a:xfrm>
          <a:prstGeom prst="rect">
            <a:avLst/>
          </a:prstGeom>
        </p:spPr>
      </p:pic>
      <p:sp>
        <p:nvSpPr>
          <p:cNvPr id="1027"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5" name="Rectangle 11"/>
          <p:cNvSpPr>
            <a:spLocks noChangeArrowheads="1"/>
          </p:cNvSpPr>
          <p:nvPr/>
        </p:nvSpPr>
        <p:spPr bwMode="auto">
          <a:xfrm>
            <a:off x="10769600" y="6248399"/>
            <a:ext cx="812800" cy="381000"/>
          </a:xfrm>
          <a:prstGeom prst="rect">
            <a:avLst/>
          </a:prstGeom>
          <a:noFill/>
          <a:ln w="9525">
            <a:noFill/>
            <a:miter lim="800000"/>
            <a:headEnd/>
            <a:tailEnd/>
          </a:ln>
          <a:effectLst/>
        </p:spPr>
        <p:txBody>
          <a:bodyPr tIns="0" bIns="0" anchor="ctr" anchorCtr="0"/>
          <a:lstStyle/>
          <a:p>
            <a:pPr algn="ctr">
              <a:defRPr/>
            </a:pPr>
            <a:fld id="{E39B0399-9EE4-40D6-92E9-F4A1F2E78343}" type="slidenum">
              <a:rPr lang="en-US" sz="1800" b="1">
                <a:solidFill>
                  <a:srgbClr val="009969"/>
                </a:solidFill>
                <a:latin typeface="Georgia" pitchFamily="18" charset="0"/>
              </a:rPr>
              <a:pPr algn="ctr">
                <a:defRPr/>
              </a:pPr>
              <a:t>‹#›</a:t>
            </a:fld>
            <a:endParaRPr lang="en-US" sz="1800" b="1" dirty="0">
              <a:solidFill>
                <a:srgbClr val="009969"/>
              </a:solidFill>
              <a:latin typeface="Georgia" pitchFamily="18" charset="0"/>
            </a:endParaRPr>
          </a:p>
        </p:txBody>
      </p:sp>
      <p:sp>
        <p:nvSpPr>
          <p:cNvPr id="7" name="Rectangle 5"/>
          <p:cNvSpPr>
            <a:spLocks noGrp="1" noChangeArrowheads="1"/>
          </p:cNvSpPr>
          <p:nvPr>
            <p:ph type="ftr" sz="quarter" idx="3"/>
          </p:nvPr>
        </p:nvSpPr>
        <p:spPr>
          <a:xfrm>
            <a:off x="1117600" y="6248399"/>
            <a:ext cx="9550400" cy="381000"/>
          </a:xfrm>
          <a:prstGeom prst="rect">
            <a:avLst/>
          </a:prstGeom>
          <a:ln/>
        </p:spPr>
        <p:txBody>
          <a:bodyPr anchor="ctr" anchorCtr="0">
            <a:normAutofit/>
          </a:bodyPr>
          <a:lstStyle>
            <a:lvl1pPr algn="ctr">
              <a:defRPr>
                <a:latin typeface="+mj-lt"/>
              </a:defRPr>
            </a:lvl1pPr>
          </a:lstStyle>
          <a:p>
            <a:pPr>
              <a:defRPr/>
            </a:pPr>
            <a:r>
              <a:rPr lang="en-US" dirty="0">
                <a:solidFill>
                  <a:srgbClr val="000000"/>
                </a:solidFill>
              </a:rPr>
              <a:t>Footer </a:t>
            </a:r>
            <a:r>
              <a:rPr lang="en-US" sz="1600" dirty="0">
                <a:solidFill>
                  <a:srgbClr val="000000"/>
                </a:solidFill>
              </a:rPr>
              <a:t>(use Insert&gt;Headers &amp; Footers to change)</a:t>
            </a:r>
            <a:endParaRPr lang="en-US" sz="1200" dirty="0">
              <a:solidFill>
                <a:srgbClr val="000000"/>
              </a:solidFill>
            </a:endParaRPr>
          </a:p>
        </p:txBody>
      </p:sp>
    </p:spTree>
    <p:extLst>
      <p:ext uri="{BB962C8B-B14F-4D97-AF65-F5344CB8AC3E}">
        <p14:creationId xmlns:p14="http://schemas.microsoft.com/office/powerpoint/2010/main" val="308092002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Lst>
  <p:hf sldNum="0" hdr="0" dt="0"/>
  <p:txStyles>
    <p:titleStyle>
      <a:lvl1pPr algn="ctr" rtl="0" eaLnBrk="1" fontAlgn="base" hangingPunct="1">
        <a:spcBef>
          <a:spcPct val="0"/>
        </a:spcBef>
        <a:spcAft>
          <a:spcPct val="0"/>
        </a:spcAft>
        <a:defRPr sz="4000" b="1">
          <a:solidFill>
            <a:schemeClr val="bg1"/>
          </a:solidFill>
          <a:latin typeface="+mj-lt"/>
          <a:ea typeface="+mj-ea"/>
          <a:cs typeface="+mj-cs"/>
        </a:defRPr>
      </a:lvl1pPr>
      <a:lvl2pPr algn="ctr" rtl="0" eaLnBrk="1" fontAlgn="base" hangingPunct="1">
        <a:spcBef>
          <a:spcPct val="0"/>
        </a:spcBef>
        <a:spcAft>
          <a:spcPct val="0"/>
        </a:spcAft>
        <a:defRPr sz="4000" b="1">
          <a:solidFill>
            <a:schemeClr val="bg1"/>
          </a:solidFill>
          <a:latin typeface="Georgia" pitchFamily="18" charset="0"/>
        </a:defRPr>
      </a:lvl2pPr>
      <a:lvl3pPr algn="ctr" rtl="0" eaLnBrk="1" fontAlgn="base" hangingPunct="1">
        <a:spcBef>
          <a:spcPct val="0"/>
        </a:spcBef>
        <a:spcAft>
          <a:spcPct val="0"/>
        </a:spcAft>
        <a:defRPr sz="4000" b="1">
          <a:solidFill>
            <a:schemeClr val="bg1"/>
          </a:solidFill>
          <a:latin typeface="Georgia" pitchFamily="18" charset="0"/>
        </a:defRPr>
      </a:lvl3pPr>
      <a:lvl4pPr algn="ctr" rtl="0" eaLnBrk="1" fontAlgn="base" hangingPunct="1">
        <a:spcBef>
          <a:spcPct val="0"/>
        </a:spcBef>
        <a:spcAft>
          <a:spcPct val="0"/>
        </a:spcAft>
        <a:defRPr sz="4000" b="1">
          <a:solidFill>
            <a:schemeClr val="bg1"/>
          </a:solidFill>
          <a:latin typeface="Georgia" pitchFamily="18" charset="0"/>
        </a:defRPr>
      </a:lvl4pPr>
      <a:lvl5pPr algn="ctr" rtl="0" eaLnBrk="1" fontAlgn="base" hangingPunct="1">
        <a:spcBef>
          <a:spcPct val="0"/>
        </a:spcBef>
        <a:spcAft>
          <a:spcPct val="0"/>
        </a:spcAft>
        <a:defRPr sz="4000" b="1">
          <a:solidFill>
            <a:schemeClr val="bg1"/>
          </a:solidFill>
          <a:latin typeface="Georgia" pitchFamily="18" charset="0"/>
        </a:defRPr>
      </a:lvl5pPr>
      <a:lvl6pPr marL="457200" algn="ctr" rtl="0" eaLnBrk="1" fontAlgn="base" hangingPunct="1">
        <a:spcBef>
          <a:spcPct val="0"/>
        </a:spcBef>
        <a:spcAft>
          <a:spcPct val="0"/>
        </a:spcAft>
        <a:defRPr sz="4000" b="1">
          <a:solidFill>
            <a:schemeClr val="bg1"/>
          </a:solidFill>
          <a:latin typeface="Georgia" pitchFamily="18" charset="0"/>
        </a:defRPr>
      </a:lvl6pPr>
      <a:lvl7pPr marL="914400" algn="ctr" rtl="0" eaLnBrk="1" fontAlgn="base" hangingPunct="1">
        <a:spcBef>
          <a:spcPct val="0"/>
        </a:spcBef>
        <a:spcAft>
          <a:spcPct val="0"/>
        </a:spcAft>
        <a:defRPr sz="4000" b="1">
          <a:solidFill>
            <a:schemeClr val="bg1"/>
          </a:solidFill>
          <a:latin typeface="Georgia" pitchFamily="18" charset="0"/>
        </a:defRPr>
      </a:lvl7pPr>
      <a:lvl8pPr marL="1371600" algn="ctr" rtl="0" eaLnBrk="1" fontAlgn="base" hangingPunct="1">
        <a:spcBef>
          <a:spcPct val="0"/>
        </a:spcBef>
        <a:spcAft>
          <a:spcPct val="0"/>
        </a:spcAft>
        <a:defRPr sz="4000" b="1">
          <a:solidFill>
            <a:schemeClr val="bg1"/>
          </a:solidFill>
          <a:latin typeface="Georgia" pitchFamily="18" charset="0"/>
        </a:defRPr>
      </a:lvl8pPr>
      <a:lvl9pPr marL="1828800" algn="ctr" rtl="0" eaLnBrk="1" fontAlgn="base" hangingPunct="1">
        <a:spcBef>
          <a:spcPct val="0"/>
        </a:spcBef>
        <a:spcAft>
          <a:spcPct val="0"/>
        </a:spcAft>
        <a:defRPr sz="4000" b="1">
          <a:solidFill>
            <a:schemeClr val="bg1"/>
          </a:solidFill>
          <a:latin typeface="Georgia" pitchFamily="18" charset="0"/>
        </a:defRPr>
      </a:lvl9pPr>
    </p:titleStyle>
    <p:bodyStyle>
      <a:lvl1pPr marL="0" indent="0" algn="l" rtl="0" eaLnBrk="1" fontAlgn="base" hangingPunct="1">
        <a:spcBef>
          <a:spcPct val="20000"/>
        </a:spcBef>
        <a:spcAft>
          <a:spcPct val="0"/>
        </a:spcAft>
        <a:buFontTx/>
        <a:buNone/>
        <a:defRPr sz="3200" b="1">
          <a:solidFill>
            <a:schemeClr val="bg1"/>
          </a:solidFill>
          <a:latin typeface="+mj-lt"/>
          <a:ea typeface="+mn-ea"/>
          <a:cs typeface="+mn-cs"/>
        </a:defRPr>
      </a:lvl1pPr>
      <a:lvl2pPr marL="742950" indent="-285750" algn="l" rtl="0" eaLnBrk="1" fontAlgn="base" hangingPunct="1">
        <a:spcBef>
          <a:spcPct val="20000"/>
        </a:spcBef>
        <a:spcAft>
          <a:spcPct val="0"/>
        </a:spcAft>
        <a:buFontTx/>
        <a:buBlip>
          <a:blip r:embed="rId12"/>
        </a:buBlip>
        <a:defRPr sz="2800">
          <a:solidFill>
            <a:schemeClr val="bg1"/>
          </a:solidFill>
          <a:latin typeface="+mj-lt"/>
        </a:defRPr>
      </a:lvl2pPr>
      <a:lvl3pPr marL="1143000" indent="-228600" algn="l" rtl="0" eaLnBrk="1" fontAlgn="base" hangingPunct="1">
        <a:spcBef>
          <a:spcPct val="20000"/>
        </a:spcBef>
        <a:spcAft>
          <a:spcPct val="0"/>
        </a:spcAft>
        <a:buFontTx/>
        <a:buBlip>
          <a:blip r:embed="rId12"/>
        </a:buBlip>
        <a:defRPr sz="2400">
          <a:solidFill>
            <a:schemeClr val="bg1"/>
          </a:solidFill>
          <a:latin typeface="+mj-lt"/>
        </a:defRPr>
      </a:lvl3pPr>
      <a:lvl4pPr marL="1600200" indent="-228600" algn="l" rtl="0" eaLnBrk="1" fontAlgn="base" hangingPunct="1">
        <a:spcBef>
          <a:spcPct val="20000"/>
        </a:spcBef>
        <a:spcAft>
          <a:spcPct val="0"/>
        </a:spcAft>
        <a:buFontTx/>
        <a:buBlip>
          <a:blip r:embed="rId12"/>
        </a:buBlip>
        <a:defRPr sz="2000">
          <a:solidFill>
            <a:schemeClr val="bg1"/>
          </a:solidFill>
          <a:latin typeface="+mj-lt"/>
        </a:defRPr>
      </a:lvl4pPr>
      <a:lvl5pPr marL="2057400" indent="-228600" algn="l" rtl="0" eaLnBrk="1" fontAlgn="base" hangingPunct="1">
        <a:spcBef>
          <a:spcPct val="20000"/>
        </a:spcBef>
        <a:spcAft>
          <a:spcPct val="0"/>
        </a:spcAft>
        <a:buFontTx/>
        <a:buBlip>
          <a:blip r:embed="rId12"/>
        </a:buBlip>
        <a:defRPr sz="2000">
          <a:solidFill>
            <a:schemeClr val="bg1"/>
          </a:solidFill>
          <a:latin typeface="+mj-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37361" y="1262743"/>
            <a:ext cx="7880464" cy="3333206"/>
          </a:xfrm>
        </p:spPr>
        <p:txBody>
          <a:bodyPr>
            <a:noAutofit/>
          </a:bodyPr>
          <a:lstStyle/>
          <a:p>
            <a:r>
              <a:rPr lang="en-US" sz="4800" dirty="0"/>
              <a:t>ODOT QUICK DESIGN CLASS – VEGETATED BIOFTILER BMPS</a:t>
            </a:r>
          </a:p>
        </p:txBody>
      </p:sp>
    </p:spTree>
    <p:extLst>
      <p:ext uri="{BB962C8B-B14F-4D97-AF65-F5344CB8AC3E}">
        <p14:creationId xmlns:p14="http://schemas.microsoft.com/office/powerpoint/2010/main" val="1814342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Example – Treatment Goals</a:t>
            </a:r>
          </a:p>
        </p:txBody>
      </p:sp>
      <p:sp>
        <p:nvSpPr>
          <p:cNvPr id="3" name="Content Placeholder 2"/>
          <p:cNvSpPr>
            <a:spLocks noGrp="1"/>
          </p:cNvSpPr>
          <p:nvPr>
            <p:ph idx="1"/>
          </p:nvPr>
        </p:nvSpPr>
        <p:spPr/>
        <p:txBody>
          <a:bodyPr/>
          <a:lstStyle/>
          <a:p>
            <a:r>
              <a:rPr lang="en-US" dirty="0"/>
              <a:t>Project EDA = 3.0 ac</a:t>
            </a:r>
          </a:p>
          <a:p>
            <a:r>
              <a:rPr lang="en-US" dirty="0"/>
              <a:t>All within existing right-of-way</a:t>
            </a:r>
          </a:p>
          <a:p>
            <a:r>
              <a:rPr lang="en-US" dirty="0"/>
              <a:t>A</a:t>
            </a:r>
            <a:r>
              <a:rPr lang="en-US" baseline="-25000" dirty="0"/>
              <a:t>ix</a:t>
            </a:r>
            <a:r>
              <a:rPr lang="en-US" dirty="0"/>
              <a:t> = 3.0 ac;  A</a:t>
            </a:r>
            <a:r>
              <a:rPr lang="en-US" baseline="-25000" dirty="0"/>
              <a:t>in</a:t>
            </a:r>
            <a:r>
              <a:rPr lang="en-US" dirty="0"/>
              <a:t> = 0.0 ac</a:t>
            </a:r>
          </a:p>
          <a:p>
            <a:r>
              <a:rPr lang="en-US" dirty="0"/>
              <a:t>T% = [(A</a:t>
            </a:r>
            <a:r>
              <a:rPr lang="en-US" baseline="-25000" dirty="0"/>
              <a:t>ix</a:t>
            </a:r>
            <a:r>
              <a:rPr lang="en-US" dirty="0"/>
              <a:t> x 20)+(A</a:t>
            </a:r>
            <a:r>
              <a:rPr lang="en-US" baseline="-25000" dirty="0"/>
              <a:t>in</a:t>
            </a:r>
            <a:r>
              <a:rPr lang="en-US" dirty="0"/>
              <a:t> x 100)] / (A</a:t>
            </a:r>
            <a:r>
              <a:rPr lang="en-US" baseline="-25000" dirty="0"/>
              <a:t>ix</a:t>
            </a:r>
            <a:r>
              <a:rPr lang="en-US" dirty="0"/>
              <a:t> + A</a:t>
            </a:r>
            <a:r>
              <a:rPr lang="en-US" baseline="-25000" dirty="0"/>
              <a:t>in</a:t>
            </a:r>
            <a:r>
              <a:rPr lang="en-US" dirty="0"/>
              <a:t>)</a:t>
            </a:r>
          </a:p>
          <a:p>
            <a:r>
              <a:rPr lang="en-US" dirty="0"/>
              <a:t>T% = [(3.0 x 20)+(0.0 x 100)] / (3.0 + 0)</a:t>
            </a:r>
          </a:p>
          <a:p>
            <a:r>
              <a:rPr lang="en-US" dirty="0"/>
              <a:t>T% = 20%</a:t>
            </a:r>
          </a:p>
          <a:p>
            <a:r>
              <a:rPr lang="en-US" dirty="0"/>
              <a:t>20% x 3.0 ac = </a:t>
            </a:r>
            <a:r>
              <a:rPr lang="en-US" u="sng" dirty="0"/>
              <a:t>0.6 ac</a:t>
            </a:r>
          </a:p>
        </p:txBody>
      </p:sp>
    </p:spTree>
    <p:extLst>
      <p:ext uri="{BB962C8B-B14F-4D97-AF65-F5344CB8AC3E}">
        <p14:creationId xmlns:p14="http://schemas.microsoft.com/office/powerpoint/2010/main" val="339603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Example – Treatment Goals</a:t>
            </a:r>
          </a:p>
        </p:txBody>
      </p:sp>
      <p:sp>
        <p:nvSpPr>
          <p:cNvPr id="3" name="Content Placeholder 2"/>
          <p:cNvSpPr>
            <a:spLocks noGrp="1"/>
          </p:cNvSpPr>
          <p:nvPr>
            <p:ph idx="1"/>
          </p:nvPr>
        </p:nvSpPr>
        <p:spPr/>
        <p:txBody>
          <a:bodyPr/>
          <a:lstStyle/>
          <a:p>
            <a:r>
              <a:rPr lang="en-US" sz="2800" dirty="0"/>
              <a:t>Project EDA = 3.0 ac &gt;= 1 ac</a:t>
            </a:r>
          </a:p>
          <a:p>
            <a:pPr lvl="1"/>
            <a:r>
              <a:rPr lang="en-US" sz="2400" dirty="0"/>
              <a:t>Need a post-construction BMP</a:t>
            </a:r>
          </a:p>
          <a:p>
            <a:r>
              <a:rPr lang="en-US" sz="2800" dirty="0"/>
              <a:t>Treatment % = 20%</a:t>
            </a:r>
          </a:p>
          <a:p>
            <a:pPr lvl="1"/>
            <a:r>
              <a:rPr lang="en-US" sz="2400" u="sng" dirty="0"/>
              <a:t>Required to treat 0.6 ac</a:t>
            </a:r>
          </a:p>
          <a:p>
            <a:r>
              <a:rPr lang="en-US" sz="2800" dirty="0"/>
              <a:t>All in existing right-of-way</a:t>
            </a:r>
          </a:p>
          <a:p>
            <a:pPr lvl="1"/>
            <a:r>
              <a:rPr lang="en-US" sz="2400" dirty="0"/>
              <a:t>All existing right-of-way considered impervious</a:t>
            </a:r>
          </a:p>
          <a:p>
            <a:pPr lvl="1"/>
            <a:r>
              <a:rPr lang="en-US" sz="2400" dirty="0"/>
              <a:t>Also, there is no new permanent right-of-way</a:t>
            </a:r>
          </a:p>
          <a:p>
            <a:pPr lvl="1"/>
            <a:r>
              <a:rPr lang="en-US" sz="2400" dirty="0"/>
              <a:t>Therefore no “new impervious area in new permanent right-of-way”</a:t>
            </a:r>
          </a:p>
          <a:p>
            <a:pPr lvl="1"/>
            <a:r>
              <a:rPr lang="en-US" sz="2400" u="sng" dirty="0"/>
              <a:t>Water quality treatment only required</a:t>
            </a:r>
          </a:p>
        </p:txBody>
      </p:sp>
    </p:spTree>
    <p:extLst>
      <p:ext uri="{BB962C8B-B14F-4D97-AF65-F5344CB8AC3E}">
        <p14:creationId xmlns:p14="http://schemas.microsoft.com/office/powerpoint/2010/main" val="225234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ODOT Design Resources</a:t>
            </a:r>
          </a:p>
        </p:txBody>
      </p:sp>
      <p:sp>
        <p:nvSpPr>
          <p:cNvPr id="3" name="Content Placeholder 2"/>
          <p:cNvSpPr>
            <a:spLocks noGrp="1"/>
          </p:cNvSpPr>
          <p:nvPr>
            <p:ph idx="1"/>
          </p:nvPr>
        </p:nvSpPr>
        <p:spPr/>
        <p:txBody>
          <a:bodyPr/>
          <a:lstStyle/>
          <a:p>
            <a:r>
              <a:rPr lang="en-US" dirty="0"/>
              <a:t>ODOT Internet Site</a:t>
            </a:r>
          </a:p>
          <a:p>
            <a:r>
              <a:rPr lang="en-US" dirty="0"/>
              <a:t>Office of Hydraulic Engineering</a:t>
            </a:r>
          </a:p>
          <a:p>
            <a:r>
              <a:rPr lang="en-US" dirty="0"/>
              <a:t>Post Construction Storm Water BMP</a:t>
            </a:r>
          </a:p>
          <a:p>
            <a:r>
              <a:rPr lang="en-US" dirty="0"/>
              <a:t>BMP_Calcs_(Updated Jan 2017).xls</a:t>
            </a:r>
          </a:p>
          <a:p>
            <a:endParaRPr lang="en-US" dirty="0"/>
          </a:p>
          <a:p>
            <a:r>
              <a:rPr lang="en-US" u="sng" dirty="0"/>
              <a:t>https://www.dot.state.oh.us/Divisions/Engineering/Hydraulics/Pages/PostConstructionStormWaterBMP.aspx</a:t>
            </a:r>
            <a:endParaRPr lang="en-US" dirty="0"/>
          </a:p>
        </p:txBody>
      </p:sp>
    </p:spTree>
    <p:extLst>
      <p:ext uri="{BB962C8B-B14F-4D97-AF65-F5344CB8AC3E}">
        <p14:creationId xmlns:p14="http://schemas.microsoft.com/office/powerpoint/2010/main" val="3922945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2"/>
          <a:stretch>
            <a:fillRect/>
          </a:stretch>
        </p:blipFill>
        <p:spPr>
          <a:xfrm>
            <a:off x="2320803" y="0"/>
            <a:ext cx="6864594" cy="6858000"/>
          </a:xfrm>
          <a:prstGeom prst="rect">
            <a:avLst/>
          </a:prstGeom>
        </p:spPr>
      </p:pic>
    </p:spTree>
    <p:extLst>
      <p:ext uri="{BB962C8B-B14F-4D97-AF65-F5344CB8AC3E}">
        <p14:creationId xmlns:p14="http://schemas.microsoft.com/office/powerpoint/2010/main" val="3296565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ODOT Design Resources</a:t>
            </a:r>
          </a:p>
        </p:txBody>
      </p:sp>
      <p:sp>
        <p:nvSpPr>
          <p:cNvPr id="3" name="Content Placeholder 2"/>
          <p:cNvSpPr>
            <a:spLocks noGrp="1"/>
          </p:cNvSpPr>
          <p:nvPr>
            <p:ph idx="1"/>
          </p:nvPr>
        </p:nvSpPr>
        <p:spPr/>
        <p:txBody>
          <a:bodyPr/>
          <a:lstStyle/>
          <a:p>
            <a:r>
              <a:rPr lang="en-US" dirty="0"/>
              <a:t>BMP_Calcs_(Updated Jan 2017).xls</a:t>
            </a:r>
          </a:p>
        </p:txBody>
      </p:sp>
    </p:spTree>
    <p:extLst>
      <p:ext uri="{BB962C8B-B14F-4D97-AF65-F5344CB8AC3E}">
        <p14:creationId xmlns:p14="http://schemas.microsoft.com/office/powerpoint/2010/main" val="1036145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ODOT Design Resources</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rotWithShape="1">
          <a:blip r:embed="rId2"/>
          <a:srcRect l="4937" r="8541"/>
          <a:stretch/>
        </p:blipFill>
        <p:spPr>
          <a:xfrm>
            <a:off x="479015" y="0"/>
            <a:ext cx="11141323" cy="6858000"/>
          </a:xfrm>
          <a:prstGeom prst="rect">
            <a:avLst/>
          </a:prstGeom>
          <a:ln w="19050">
            <a:solidFill>
              <a:schemeClr val="tx1"/>
            </a:solidFill>
          </a:ln>
        </p:spPr>
      </p:pic>
    </p:spTree>
    <p:extLst>
      <p:ext uri="{BB962C8B-B14F-4D97-AF65-F5344CB8AC3E}">
        <p14:creationId xmlns:p14="http://schemas.microsoft.com/office/powerpoint/2010/main" val="2699324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Process</a:t>
            </a:r>
          </a:p>
        </p:txBody>
      </p:sp>
      <p:sp>
        <p:nvSpPr>
          <p:cNvPr id="3" name="Content Placeholder 2"/>
          <p:cNvSpPr>
            <a:spLocks noGrp="1"/>
          </p:cNvSpPr>
          <p:nvPr>
            <p:ph idx="1"/>
          </p:nvPr>
        </p:nvSpPr>
        <p:spPr/>
        <p:txBody>
          <a:bodyPr/>
          <a:lstStyle/>
          <a:p>
            <a:r>
              <a:rPr lang="en-US" dirty="0"/>
              <a:t>Treatment Goals</a:t>
            </a:r>
          </a:p>
          <a:p>
            <a:r>
              <a:rPr lang="en-US" dirty="0">
                <a:solidFill>
                  <a:srgbClr val="FFFF00"/>
                </a:solidFill>
              </a:rPr>
              <a:t>Siting Analysis</a:t>
            </a:r>
          </a:p>
          <a:p>
            <a:r>
              <a:rPr lang="en-US" dirty="0"/>
              <a:t>Vegetated Biofilter Sizing</a:t>
            </a:r>
          </a:p>
        </p:txBody>
      </p:sp>
    </p:spTree>
    <p:extLst>
      <p:ext uri="{BB962C8B-B14F-4D97-AF65-F5344CB8AC3E}">
        <p14:creationId xmlns:p14="http://schemas.microsoft.com/office/powerpoint/2010/main" val="2585072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Siting Analysis</a:t>
            </a:r>
          </a:p>
        </p:txBody>
      </p:sp>
      <p:sp>
        <p:nvSpPr>
          <p:cNvPr id="3" name="Content Placeholder 2"/>
          <p:cNvSpPr>
            <a:spLocks noGrp="1"/>
          </p:cNvSpPr>
          <p:nvPr>
            <p:ph idx="1"/>
          </p:nvPr>
        </p:nvSpPr>
        <p:spPr/>
        <p:txBody>
          <a:bodyPr/>
          <a:lstStyle/>
          <a:p>
            <a:r>
              <a:rPr lang="en-US" dirty="0"/>
              <a:t>Vegetated biofilters are at least 4 ft wide</a:t>
            </a:r>
          </a:p>
          <a:p>
            <a:r>
              <a:rPr lang="en-US" dirty="0"/>
              <a:t>Vegetated biofilters should receive unconcentrated flow along foreslope</a:t>
            </a:r>
          </a:p>
          <a:p>
            <a:r>
              <a:rPr lang="en-US" dirty="0"/>
              <a:t>Look for existing grass ditches to make a little wider</a:t>
            </a:r>
          </a:p>
          <a:p>
            <a:r>
              <a:rPr lang="en-US" dirty="0"/>
              <a:t>Use only if vegetated filter strip does not fit</a:t>
            </a:r>
          </a:p>
        </p:txBody>
      </p:sp>
    </p:spTree>
    <p:extLst>
      <p:ext uri="{BB962C8B-B14F-4D97-AF65-F5344CB8AC3E}">
        <p14:creationId xmlns:p14="http://schemas.microsoft.com/office/powerpoint/2010/main" val="213772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Siting Analysis</a:t>
            </a:r>
          </a:p>
        </p:txBody>
      </p:sp>
      <p:sp>
        <p:nvSpPr>
          <p:cNvPr id="3" name="Content Placeholder 2"/>
          <p:cNvSpPr>
            <a:spLocks noGrp="1"/>
          </p:cNvSpPr>
          <p:nvPr>
            <p:ph idx="1"/>
          </p:nvPr>
        </p:nvSpPr>
        <p:spPr/>
        <p:txBody>
          <a:bodyPr/>
          <a:lstStyle/>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4" y="1651003"/>
            <a:ext cx="9148513" cy="3173413"/>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Freeform 3"/>
          <p:cNvSpPr/>
          <p:nvPr/>
        </p:nvSpPr>
        <p:spPr>
          <a:xfrm>
            <a:off x="8629650" y="1647828"/>
            <a:ext cx="1733550" cy="2867025"/>
          </a:xfrm>
          <a:custGeom>
            <a:avLst/>
            <a:gdLst>
              <a:gd name="connsiteX0" fmla="*/ 0 w 1733550"/>
              <a:gd name="connsiteY0" fmla="*/ 2867025 h 2867025"/>
              <a:gd name="connsiteX1" fmla="*/ 38100 w 1733550"/>
              <a:gd name="connsiteY1" fmla="*/ 2428875 h 2867025"/>
              <a:gd name="connsiteX2" fmla="*/ 142875 w 1733550"/>
              <a:gd name="connsiteY2" fmla="*/ 2238375 h 2867025"/>
              <a:gd name="connsiteX3" fmla="*/ 180975 w 1733550"/>
              <a:gd name="connsiteY3" fmla="*/ 2124075 h 2867025"/>
              <a:gd name="connsiteX4" fmla="*/ 247650 w 1733550"/>
              <a:gd name="connsiteY4" fmla="*/ 1438275 h 2867025"/>
              <a:gd name="connsiteX5" fmla="*/ 361950 w 1733550"/>
              <a:gd name="connsiteY5" fmla="*/ 1247775 h 2867025"/>
              <a:gd name="connsiteX6" fmla="*/ 781050 w 1733550"/>
              <a:gd name="connsiteY6" fmla="*/ 914400 h 2867025"/>
              <a:gd name="connsiteX7" fmla="*/ 1066800 w 1733550"/>
              <a:gd name="connsiteY7" fmla="*/ 523875 h 2867025"/>
              <a:gd name="connsiteX8" fmla="*/ 1085850 w 1733550"/>
              <a:gd name="connsiteY8" fmla="*/ 514350 h 2867025"/>
              <a:gd name="connsiteX9" fmla="*/ 1581150 w 1733550"/>
              <a:gd name="connsiteY9" fmla="*/ 123825 h 2867025"/>
              <a:gd name="connsiteX10" fmla="*/ 1714500 w 1733550"/>
              <a:gd name="connsiteY10" fmla="*/ 0 h 2867025"/>
              <a:gd name="connsiteX11" fmla="*/ 1714500 w 1733550"/>
              <a:gd name="connsiteY11" fmla="*/ 0 h 2867025"/>
              <a:gd name="connsiteX12" fmla="*/ 1733550 w 1733550"/>
              <a:gd name="connsiteY12" fmla="*/ 0 h 286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3550" h="2867025">
                <a:moveTo>
                  <a:pt x="0" y="2867025"/>
                </a:moveTo>
                <a:lnTo>
                  <a:pt x="38100" y="2428875"/>
                </a:lnTo>
                <a:lnTo>
                  <a:pt x="142875" y="2238375"/>
                </a:lnTo>
                <a:lnTo>
                  <a:pt x="180975" y="2124075"/>
                </a:lnTo>
                <a:lnTo>
                  <a:pt x="247650" y="1438275"/>
                </a:lnTo>
                <a:lnTo>
                  <a:pt x="361950" y="1247775"/>
                </a:lnTo>
                <a:lnTo>
                  <a:pt x="781050" y="914400"/>
                </a:lnTo>
                <a:lnTo>
                  <a:pt x="1066800" y="523875"/>
                </a:lnTo>
                <a:lnTo>
                  <a:pt x="1085850" y="514350"/>
                </a:lnTo>
                <a:lnTo>
                  <a:pt x="1581150" y="123825"/>
                </a:lnTo>
                <a:lnTo>
                  <a:pt x="1714500" y="0"/>
                </a:lnTo>
                <a:lnTo>
                  <a:pt x="1714500" y="0"/>
                </a:lnTo>
                <a:lnTo>
                  <a:pt x="1733550" y="0"/>
                </a:lnTo>
              </a:path>
            </a:pathLst>
          </a:custGeom>
          <a:no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2352675" y="2847978"/>
            <a:ext cx="6248400" cy="142875"/>
          </a:xfrm>
          <a:custGeom>
            <a:avLst/>
            <a:gdLst>
              <a:gd name="connsiteX0" fmla="*/ 0 w 6248400"/>
              <a:gd name="connsiteY0" fmla="*/ 114300 h 142875"/>
              <a:gd name="connsiteX1" fmla="*/ 352425 w 6248400"/>
              <a:gd name="connsiteY1" fmla="*/ 9525 h 142875"/>
              <a:gd name="connsiteX2" fmla="*/ 1381125 w 6248400"/>
              <a:gd name="connsiteY2" fmla="*/ 142875 h 142875"/>
              <a:gd name="connsiteX3" fmla="*/ 2200275 w 6248400"/>
              <a:gd name="connsiteY3" fmla="*/ 57150 h 142875"/>
              <a:gd name="connsiteX4" fmla="*/ 2847975 w 6248400"/>
              <a:gd name="connsiteY4" fmla="*/ 123825 h 142875"/>
              <a:gd name="connsiteX5" fmla="*/ 3162300 w 6248400"/>
              <a:gd name="connsiteY5" fmla="*/ 57150 h 142875"/>
              <a:gd name="connsiteX6" fmla="*/ 3857625 w 6248400"/>
              <a:gd name="connsiteY6" fmla="*/ 38100 h 142875"/>
              <a:gd name="connsiteX7" fmla="*/ 4619625 w 6248400"/>
              <a:gd name="connsiteY7" fmla="*/ 38100 h 142875"/>
              <a:gd name="connsiteX8" fmla="*/ 5257800 w 6248400"/>
              <a:gd name="connsiteY8" fmla="*/ 28575 h 142875"/>
              <a:gd name="connsiteX9" fmla="*/ 5810250 w 6248400"/>
              <a:gd name="connsiteY9" fmla="*/ 0 h 142875"/>
              <a:gd name="connsiteX10" fmla="*/ 6162675 w 6248400"/>
              <a:gd name="connsiteY10" fmla="*/ 0 h 142875"/>
              <a:gd name="connsiteX11" fmla="*/ 6248400 w 6248400"/>
              <a:gd name="connsiteY11" fmla="*/ 2857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8400" h="142875">
                <a:moveTo>
                  <a:pt x="0" y="114300"/>
                </a:moveTo>
                <a:lnTo>
                  <a:pt x="352425" y="9525"/>
                </a:lnTo>
                <a:lnTo>
                  <a:pt x="1381125" y="142875"/>
                </a:lnTo>
                <a:lnTo>
                  <a:pt x="2200275" y="57150"/>
                </a:lnTo>
                <a:lnTo>
                  <a:pt x="2847975" y="123825"/>
                </a:lnTo>
                <a:lnTo>
                  <a:pt x="3162300" y="57150"/>
                </a:lnTo>
                <a:lnTo>
                  <a:pt x="3857625" y="38100"/>
                </a:lnTo>
                <a:lnTo>
                  <a:pt x="4619625" y="38100"/>
                </a:lnTo>
                <a:lnTo>
                  <a:pt x="5257800" y="28575"/>
                </a:lnTo>
                <a:lnTo>
                  <a:pt x="5810250" y="0"/>
                </a:lnTo>
                <a:lnTo>
                  <a:pt x="6162675" y="0"/>
                </a:lnTo>
                <a:lnTo>
                  <a:pt x="6248400" y="28575"/>
                </a:lnTo>
              </a:path>
            </a:pathLst>
          </a:cu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p:cNvCxnSpPr>
            <a:stCxn id="10" idx="11"/>
          </p:cNvCxnSpPr>
          <p:nvPr/>
        </p:nvCxnSpPr>
        <p:spPr>
          <a:xfrm>
            <a:off x="8601078" y="2876550"/>
            <a:ext cx="320675" cy="42862"/>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866900" y="2990850"/>
            <a:ext cx="342900" cy="0"/>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1866903" y="3743325"/>
            <a:ext cx="409575" cy="0"/>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2457453" y="3705228"/>
            <a:ext cx="6010275" cy="47625"/>
          </a:xfrm>
          <a:custGeom>
            <a:avLst/>
            <a:gdLst>
              <a:gd name="connsiteX0" fmla="*/ 0 w 6010275"/>
              <a:gd name="connsiteY0" fmla="*/ 0 h 47625"/>
              <a:gd name="connsiteX1" fmla="*/ 447675 w 6010275"/>
              <a:gd name="connsiteY1" fmla="*/ 0 h 47625"/>
              <a:gd name="connsiteX2" fmla="*/ 1838325 w 6010275"/>
              <a:gd name="connsiteY2" fmla="*/ 28575 h 47625"/>
              <a:gd name="connsiteX3" fmla="*/ 2743200 w 6010275"/>
              <a:gd name="connsiteY3" fmla="*/ 19050 h 47625"/>
              <a:gd name="connsiteX4" fmla="*/ 3295650 w 6010275"/>
              <a:gd name="connsiteY4" fmla="*/ 28575 h 47625"/>
              <a:gd name="connsiteX5" fmla="*/ 4010025 w 6010275"/>
              <a:gd name="connsiteY5" fmla="*/ 9525 h 47625"/>
              <a:gd name="connsiteX6" fmla="*/ 4524375 w 6010275"/>
              <a:gd name="connsiteY6" fmla="*/ 28575 h 47625"/>
              <a:gd name="connsiteX7" fmla="*/ 5219700 w 6010275"/>
              <a:gd name="connsiteY7" fmla="*/ 28575 h 47625"/>
              <a:gd name="connsiteX8" fmla="*/ 5981700 w 6010275"/>
              <a:gd name="connsiteY8" fmla="*/ 38100 h 47625"/>
              <a:gd name="connsiteX9" fmla="*/ 6010275 w 6010275"/>
              <a:gd name="connsiteY9"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10275" h="47625">
                <a:moveTo>
                  <a:pt x="0" y="0"/>
                </a:moveTo>
                <a:lnTo>
                  <a:pt x="447675" y="0"/>
                </a:lnTo>
                <a:lnTo>
                  <a:pt x="1838325" y="28575"/>
                </a:lnTo>
                <a:lnTo>
                  <a:pt x="2743200" y="19050"/>
                </a:lnTo>
                <a:lnTo>
                  <a:pt x="3295650" y="28575"/>
                </a:lnTo>
                <a:lnTo>
                  <a:pt x="4010025" y="9525"/>
                </a:lnTo>
                <a:lnTo>
                  <a:pt x="4524375" y="28575"/>
                </a:lnTo>
                <a:lnTo>
                  <a:pt x="5219700" y="28575"/>
                </a:lnTo>
                <a:lnTo>
                  <a:pt x="5981700" y="38100"/>
                </a:lnTo>
                <a:lnTo>
                  <a:pt x="6010275" y="47625"/>
                </a:lnTo>
              </a:path>
            </a:pathLst>
          </a:cu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p:cNvCxnSpPr>
            <a:stCxn id="17" idx="9"/>
          </p:cNvCxnSpPr>
          <p:nvPr/>
        </p:nvCxnSpPr>
        <p:spPr>
          <a:xfrm>
            <a:off x="8467725" y="3752853"/>
            <a:ext cx="227012" cy="11907"/>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9039225" y="3729037"/>
            <a:ext cx="1238250" cy="0"/>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9074150" y="2919415"/>
            <a:ext cx="127000" cy="161925"/>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9658350" y="2812259"/>
            <a:ext cx="12700" cy="269081"/>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10039350" y="2812259"/>
            <a:ext cx="12700" cy="269081"/>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094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1000"/>
                                        <p:tgtEl>
                                          <p:spTgt spid="10"/>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25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right)">
                                      <p:cBhvr>
                                        <p:cTn id="21" dur="25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1000"/>
                                        <p:tgtEl>
                                          <p:spTgt spid="17"/>
                                        </p:tgtEl>
                                      </p:cBhvr>
                                    </p:animEffect>
                                  </p:childTnLst>
                                </p:cTn>
                              </p:par>
                            </p:childTnLst>
                          </p:cTn>
                        </p:par>
                        <p:par>
                          <p:cTn id="27" fill="hold">
                            <p:stCondLst>
                              <p:cond delay="1000"/>
                            </p:stCondLst>
                            <p:childTnLst>
                              <p:par>
                                <p:cTn id="28" presetID="22" presetClass="entr" presetSubtype="8"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25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right)">
                                      <p:cBhvr>
                                        <p:cTn id="35" dur="25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right)">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down)">
                                      <p:cBhvr>
                                        <p:cTn id="45" dur="25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down)">
                                      <p:cBhvr>
                                        <p:cTn id="50" dur="750"/>
                                        <p:tgtEl>
                                          <p:spTgt spid="27"/>
                                        </p:tgtEl>
                                      </p:cBhvr>
                                    </p:animEffect>
                                  </p:childTnLst>
                                </p:cTn>
                              </p:par>
                              <p:par>
                                <p:cTn id="51" presetID="22" presetClass="entr" presetSubtype="4"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wipe(down)">
                                      <p:cBhvr>
                                        <p:cTn id="53"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Sheet Flow</a:t>
            </a:r>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2627" y="1204913"/>
            <a:ext cx="6770233" cy="5556588"/>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5" name="Straight Arrow Connector 4"/>
          <p:cNvCxnSpPr/>
          <p:nvPr/>
        </p:nvCxnSpPr>
        <p:spPr>
          <a:xfrm flipV="1">
            <a:off x="6512378" y="2470717"/>
            <a:ext cx="12700" cy="620826"/>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7574643" y="2543175"/>
            <a:ext cx="6350" cy="548368"/>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954489" y="2329543"/>
            <a:ext cx="2231571" cy="1534886"/>
          </a:xfrm>
          <a:prstGeom prst="rect">
            <a:avLst/>
          </a:prstGeom>
          <a:solidFill>
            <a:srgbClr val="FFFF00">
              <a:alpha val="25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085116" y="3271563"/>
            <a:ext cx="1948543" cy="646331"/>
          </a:xfrm>
          <a:prstGeom prst="rect">
            <a:avLst/>
          </a:prstGeom>
          <a:noFill/>
        </p:spPr>
        <p:txBody>
          <a:bodyPr wrap="square" rtlCol="0">
            <a:spAutoFit/>
          </a:bodyPr>
          <a:lstStyle/>
          <a:p>
            <a:pPr algn="ctr"/>
            <a:r>
              <a:rPr lang="en-US" dirty="0"/>
              <a:t>0.16 acres</a:t>
            </a:r>
          </a:p>
          <a:p>
            <a:pPr algn="ctr"/>
            <a:r>
              <a:rPr lang="en-US" dirty="0"/>
              <a:t>sheet flow</a:t>
            </a:r>
          </a:p>
        </p:txBody>
      </p:sp>
    </p:spTree>
    <p:extLst>
      <p:ext uri="{BB962C8B-B14F-4D97-AF65-F5344CB8AC3E}">
        <p14:creationId xmlns:p14="http://schemas.microsoft.com/office/powerpoint/2010/main" val="239260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75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dirty="0"/>
              <a:t>Vegetated Biofilter Design</a:t>
            </a:r>
          </a:p>
          <a:p>
            <a:r>
              <a:rPr lang="en-US" dirty="0"/>
              <a:t>Treatment Credit Considerations</a:t>
            </a:r>
          </a:p>
          <a:p>
            <a:r>
              <a:rPr lang="en-US" dirty="0"/>
              <a:t>Plan Components for Improved Construction</a:t>
            </a:r>
          </a:p>
          <a:p>
            <a:r>
              <a:rPr lang="en-US" dirty="0"/>
              <a:t>Performance Metrics / Maintenance</a:t>
            </a:r>
          </a:p>
          <a:p>
            <a:endParaRPr lang="en-US" dirty="0"/>
          </a:p>
        </p:txBody>
      </p:sp>
    </p:spTree>
    <p:extLst>
      <p:ext uri="{BB962C8B-B14F-4D97-AF65-F5344CB8AC3E}">
        <p14:creationId xmlns:p14="http://schemas.microsoft.com/office/powerpoint/2010/main" val="2202748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Sheet Flow</a:t>
            </a:r>
          </a:p>
        </p:txBody>
      </p:sp>
      <p:sp>
        <p:nvSpPr>
          <p:cNvPr id="3" name="Content Placeholder 2"/>
          <p:cNvSpPr>
            <a:spLocks noGrp="1"/>
          </p:cNvSpPr>
          <p:nvPr>
            <p:ph idx="1"/>
          </p:nvPr>
        </p:nvSpPr>
        <p:spPr/>
        <p:txBody>
          <a:bodyPr/>
          <a:lstStyle/>
          <a:p>
            <a:r>
              <a:rPr lang="en-US" dirty="0"/>
              <a:t>L&amp;D Vol. 2 Section 1116.1</a:t>
            </a:r>
          </a:p>
          <a:p>
            <a:pPr lvl="1"/>
            <a:r>
              <a:rPr lang="en-US" dirty="0"/>
              <a:t>“For projects where the drainage sheet flows off the roadway and continues outside existing or proposed right-of-way, do not channelize flow for the sole purpose of providing a post-construction BMP.  Treatment is not required for areas where sheet flow off the roadway continues to sheet flow outside ODOT right-of-way.  Areas where this occurs should be documented in the post-construction BMP calculations and identified on the Project Site Plan.”</a:t>
            </a:r>
          </a:p>
        </p:txBody>
      </p:sp>
    </p:spTree>
    <p:extLst>
      <p:ext uri="{BB962C8B-B14F-4D97-AF65-F5344CB8AC3E}">
        <p14:creationId xmlns:p14="http://schemas.microsoft.com/office/powerpoint/2010/main" val="1998321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Goals - Updated</a:t>
            </a:r>
          </a:p>
        </p:txBody>
      </p:sp>
      <p:sp>
        <p:nvSpPr>
          <p:cNvPr id="3" name="Content Placeholder 2"/>
          <p:cNvSpPr>
            <a:spLocks noGrp="1"/>
          </p:cNvSpPr>
          <p:nvPr>
            <p:ph idx="1"/>
          </p:nvPr>
        </p:nvSpPr>
        <p:spPr/>
        <p:txBody>
          <a:bodyPr/>
          <a:lstStyle/>
          <a:p>
            <a:r>
              <a:rPr lang="en-US" dirty="0"/>
              <a:t>Treatment not required for 0.16 ac sheet flow</a:t>
            </a:r>
          </a:p>
          <a:p>
            <a:r>
              <a:rPr lang="en-US" dirty="0"/>
              <a:t>(Project EDA – sheet flow) * T%</a:t>
            </a:r>
          </a:p>
          <a:p>
            <a:r>
              <a:rPr lang="en-US" dirty="0"/>
              <a:t>(3.0 ac – 0.16ac) * 20% = </a:t>
            </a:r>
            <a:r>
              <a:rPr lang="en-US" u="sng" dirty="0"/>
              <a:t>0.57 ac</a:t>
            </a:r>
          </a:p>
          <a:p>
            <a:endParaRPr lang="en-US" u="sng" dirty="0"/>
          </a:p>
          <a:p>
            <a:r>
              <a:rPr lang="en-US" u="sng" dirty="0"/>
              <a:t>WARNING!  Not This Way</a:t>
            </a:r>
            <a:endParaRPr lang="en-US" dirty="0"/>
          </a:p>
          <a:p>
            <a:r>
              <a:rPr lang="en-US" dirty="0"/>
              <a:t>(3.0 ac * 20%) – 0.16 ac = 0.44 ac</a:t>
            </a:r>
          </a:p>
        </p:txBody>
      </p:sp>
    </p:spTree>
    <p:extLst>
      <p:ext uri="{BB962C8B-B14F-4D97-AF65-F5344CB8AC3E}">
        <p14:creationId xmlns:p14="http://schemas.microsoft.com/office/powerpoint/2010/main" val="275618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Process</a:t>
            </a:r>
          </a:p>
        </p:txBody>
      </p:sp>
      <p:sp>
        <p:nvSpPr>
          <p:cNvPr id="3" name="Content Placeholder 2"/>
          <p:cNvSpPr>
            <a:spLocks noGrp="1"/>
          </p:cNvSpPr>
          <p:nvPr>
            <p:ph idx="1"/>
          </p:nvPr>
        </p:nvSpPr>
        <p:spPr/>
        <p:txBody>
          <a:bodyPr/>
          <a:lstStyle/>
          <a:p>
            <a:r>
              <a:rPr lang="en-US" dirty="0"/>
              <a:t>Treatment Goals</a:t>
            </a:r>
          </a:p>
          <a:p>
            <a:r>
              <a:rPr lang="en-US" dirty="0">
                <a:solidFill>
                  <a:srgbClr val="FFFF00"/>
                </a:solidFill>
              </a:rPr>
              <a:t>Siting Analysis</a:t>
            </a:r>
          </a:p>
          <a:p>
            <a:r>
              <a:rPr lang="en-US" dirty="0"/>
              <a:t>Vegetated Biofilter Sizing</a:t>
            </a:r>
          </a:p>
        </p:txBody>
      </p:sp>
    </p:spTree>
    <p:extLst>
      <p:ext uri="{BB962C8B-B14F-4D97-AF65-F5344CB8AC3E}">
        <p14:creationId xmlns:p14="http://schemas.microsoft.com/office/powerpoint/2010/main" val="4209720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Siting Analysis</a:t>
            </a:r>
          </a:p>
        </p:txBody>
      </p:sp>
      <p:sp>
        <p:nvSpPr>
          <p:cNvPr id="3" name="Content Placeholder 2"/>
          <p:cNvSpPr>
            <a:spLocks noGrp="1"/>
          </p:cNvSpPr>
          <p:nvPr>
            <p:ph idx="1"/>
          </p:nvPr>
        </p:nvSpPr>
        <p:spPr/>
        <p:txBody>
          <a:bodyPr/>
          <a:lstStyle/>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4" y="1651003"/>
            <a:ext cx="9148513" cy="3173413"/>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Freeform 3"/>
          <p:cNvSpPr/>
          <p:nvPr/>
        </p:nvSpPr>
        <p:spPr>
          <a:xfrm>
            <a:off x="8629650" y="1647828"/>
            <a:ext cx="1733550" cy="2867025"/>
          </a:xfrm>
          <a:custGeom>
            <a:avLst/>
            <a:gdLst>
              <a:gd name="connsiteX0" fmla="*/ 0 w 1733550"/>
              <a:gd name="connsiteY0" fmla="*/ 2867025 h 2867025"/>
              <a:gd name="connsiteX1" fmla="*/ 38100 w 1733550"/>
              <a:gd name="connsiteY1" fmla="*/ 2428875 h 2867025"/>
              <a:gd name="connsiteX2" fmla="*/ 142875 w 1733550"/>
              <a:gd name="connsiteY2" fmla="*/ 2238375 h 2867025"/>
              <a:gd name="connsiteX3" fmla="*/ 180975 w 1733550"/>
              <a:gd name="connsiteY3" fmla="*/ 2124075 h 2867025"/>
              <a:gd name="connsiteX4" fmla="*/ 247650 w 1733550"/>
              <a:gd name="connsiteY4" fmla="*/ 1438275 h 2867025"/>
              <a:gd name="connsiteX5" fmla="*/ 361950 w 1733550"/>
              <a:gd name="connsiteY5" fmla="*/ 1247775 h 2867025"/>
              <a:gd name="connsiteX6" fmla="*/ 781050 w 1733550"/>
              <a:gd name="connsiteY6" fmla="*/ 914400 h 2867025"/>
              <a:gd name="connsiteX7" fmla="*/ 1066800 w 1733550"/>
              <a:gd name="connsiteY7" fmla="*/ 523875 h 2867025"/>
              <a:gd name="connsiteX8" fmla="*/ 1085850 w 1733550"/>
              <a:gd name="connsiteY8" fmla="*/ 514350 h 2867025"/>
              <a:gd name="connsiteX9" fmla="*/ 1581150 w 1733550"/>
              <a:gd name="connsiteY9" fmla="*/ 123825 h 2867025"/>
              <a:gd name="connsiteX10" fmla="*/ 1714500 w 1733550"/>
              <a:gd name="connsiteY10" fmla="*/ 0 h 2867025"/>
              <a:gd name="connsiteX11" fmla="*/ 1714500 w 1733550"/>
              <a:gd name="connsiteY11" fmla="*/ 0 h 2867025"/>
              <a:gd name="connsiteX12" fmla="*/ 1733550 w 1733550"/>
              <a:gd name="connsiteY12" fmla="*/ 0 h 286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3550" h="2867025">
                <a:moveTo>
                  <a:pt x="0" y="2867025"/>
                </a:moveTo>
                <a:lnTo>
                  <a:pt x="38100" y="2428875"/>
                </a:lnTo>
                <a:lnTo>
                  <a:pt x="142875" y="2238375"/>
                </a:lnTo>
                <a:lnTo>
                  <a:pt x="180975" y="2124075"/>
                </a:lnTo>
                <a:lnTo>
                  <a:pt x="247650" y="1438275"/>
                </a:lnTo>
                <a:lnTo>
                  <a:pt x="361950" y="1247775"/>
                </a:lnTo>
                <a:lnTo>
                  <a:pt x="781050" y="914400"/>
                </a:lnTo>
                <a:lnTo>
                  <a:pt x="1066800" y="523875"/>
                </a:lnTo>
                <a:lnTo>
                  <a:pt x="1085850" y="514350"/>
                </a:lnTo>
                <a:lnTo>
                  <a:pt x="1581150" y="123825"/>
                </a:lnTo>
                <a:lnTo>
                  <a:pt x="1714500" y="0"/>
                </a:lnTo>
                <a:lnTo>
                  <a:pt x="1714500" y="0"/>
                </a:lnTo>
                <a:lnTo>
                  <a:pt x="1733550" y="0"/>
                </a:lnTo>
              </a:path>
            </a:pathLst>
          </a:custGeom>
          <a:no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2352675" y="2847978"/>
            <a:ext cx="6248400" cy="142875"/>
          </a:xfrm>
          <a:custGeom>
            <a:avLst/>
            <a:gdLst>
              <a:gd name="connsiteX0" fmla="*/ 0 w 6248400"/>
              <a:gd name="connsiteY0" fmla="*/ 114300 h 142875"/>
              <a:gd name="connsiteX1" fmla="*/ 352425 w 6248400"/>
              <a:gd name="connsiteY1" fmla="*/ 9525 h 142875"/>
              <a:gd name="connsiteX2" fmla="*/ 1381125 w 6248400"/>
              <a:gd name="connsiteY2" fmla="*/ 142875 h 142875"/>
              <a:gd name="connsiteX3" fmla="*/ 2200275 w 6248400"/>
              <a:gd name="connsiteY3" fmla="*/ 57150 h 142875"/>
              <a:gd name="connsiteX4" fmla="*/ 2847975 w 6248400"/>
              <a:gd name="connsiteY4" fmla="*/ 123825 h 142875"/>
              <a:gd name="connsiteX5" fmla="*/ 3162300 w 6248400"/>
              <a:gd name="connsiteY5" fmla="*/ 57150 h 142875"/>
              <a:gd name="connsiteX6" fmla="*/ 3857625 w 6248400"/>
              <a:gd name="connsiteY6" fmla="*/ 38100 h 142875"/>
              <a:gd name="connsiteX7" fmla="*/ 4619625 w 6248400"/>
              <a:gd name="connsiteY7" fmla="*/ 38100 h 142875"/>
              <a:gd name="connsiteX8" fmla="*/ 5257800 w 6248400"/>
              <a:gd name="connsiteY8" fmla="*/ 28575 h 142875"/>
              <a:gd name="connsiteX9" fmla="*/ 5810250 w 6248400"/>
              <a:gd name="connsiteY9" fmla="*/ 0 h 142875"/>
              <a:gd name="connsiteX10" fmla="*/ 6162675 w 6248400"/>
              <a:gd name="connsiteY10" fmla="*/ 0 h 142875"/>
              <a:gd name="connsiteX11" fmla="*/ 6248400 w 6248400"/>
              <a:gd name="connsiteY11" fmla="*/ 2857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8400" h="142875">
                <a:moveTo>
                  <a:pt x="0" y="114300"/>
                </a:moveTo>
                <a:lnTo>
                  <a:pt x="352425" y="9525"/>
                </a:lnTo>
                <a:lnTo>
                  <a:pt x="1381125" y="142875"/>
                </a:lnTo>
                <a:lnTo>
                  <a:pt x="2200275" y="57150"/>
                </a:lnTo>
                <a:lnTo>
                  <a:pt x="2847975" y="123825"/>
                </a:lnTo>
                <a:lnTo>
                  <a:pt x="3162300" y="57150"/>
                </a:lnTo>
                <a:lnTo>
                  <a:pt x="3857625" y="38100"/>
                </a:lnTo>
                <a:lnTo>
                  <a:pt x="4619625" y="38100"/>
                </a:lnTo>
                <a:lnTo>
                  <a:pt x="5257800" y="28575"/>
                </a:lnTo>
                <a:lnTo>
                  <a:pt x="5810250" y="0"/>
                </a:lnTo>
                <a:lnTo>
                  <a:pt x="6162675" y="0"/>
                </a:lnTo>
                <a:lnTo>
                  <a:pt x="6248400" y="28575"/>
                </a:lnTo>
              </a:path>
            </a:pathLst>
          </a:cu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p:cNvCxnSpPr>
            <a:stCxn id="10" idx="11"/>
          </p:cNvCxnSpPr>
          <p:nvPr/>
        </p:nvCxnSpPr>
        <p:spPr>
          <a:xfrm>
            <a:off x="8601078" y="2876550"/>
            <a:ext cx="320675" cy="42862"/>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2457453" y="3705228"/>
            <a:ext cx="6010275" cy="47625"/>
          </a:xfrm>
          <a:custGeom>
            <a:avLst/>
            <a:gdLst>
              <a:gd name="connsiteX0" fmla="*/ 0 w 6010275"/>
              <a:gd name="connsiteY0" fmla="*/ 0 h 47625"/>
              <a:gd name="connsiteX1" fmla="*/ 447675 w 6010275"/>
              <a:gd name="connsiteY1" fmla="*/ 0 h 47625"/>
              <a:gd name="connsiteX2" fmla="*/ 1838325 w 6010275"/>
              <a:gd name="connsiteY2" fmla="*/ 28575 h 47625"/>
              <a:gd name="connsiteX3" fmla="*/ 2743200 w 6010275"/>
              <a:gd name="connsiteY3" fmla="*/ 19050 h 47625"/>
              <a:gd name="connsiteX4" fmla="*/ 3295650 w 6010275"/>
              <a:gd name="connsiteY4" fmla="*/ 28575 h 47625"/>
              <a:gd name="connsiteX5" fmla="*/ 4010025 w 6010275"/>
              <a:gd name="connsiteY5" fmla="*/ 9525 h 47625"/>
              <a:gd name="connsiteX6" fmla="*/ 4524375 w 6010275"/>
              <a:gd name="connsiteY6" fmla="*/ 28575 h 47625"/>
              <a:gd name="connsiteX7" fmla="*/ 5219700 w 6010275"/>
              <a:gd name="connsiteY7" fmla="*/ 28575 h 47625"/>
              <a:gd name="connsiteX8" fmla="*/ 5981700 w 6010275"/>
              <a:gd name="connsiteY8" fmla="*/ 38100 h 47625"/>
              <a:gd name="connsiteX9" fmla="*/ 6010275 w 6010275"/>
              <a:gd name="connsiteY9"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10275" h="47625">
                <a:moveTo>
                  <a:pt x="0" y="0"/>
                </a:moveTo>
                <a:lnTo>
                  <a:pt x="447675" y="0"/>
                </a:lnTo>
                <a:lnTo>
                  <a:pt x="1838325" y="28575"/>
                </a:lnTo>
                <a:lnTo>
                  <a:pt x="2743200" y="19050"/>
                </a:lnTo>
                <a:lnTo>
                  <a:pt x="3295650" y="28575"/>
                </a:lnTo>
                <a:lnTo>
                  <a:pt x="4010025" y="9525"/>
                </a:lnTo>
                <a:lnTo>
                  <a:pt x="4524375" y="28575"/>
                </a:lnTo>
                <a:lnTo>
                  <a:pt x="5219700" y="28575"/>
                </a:lnTo>
                <a:lnTo>
                  <a:pt x="5981700" y="38100"/>
                </a:lnTo>
                <a:lnTo>
                  <a:pt x="6010275" y="47625"/>
                </a:lnTo>
              </a:path>
            </a:pathLst>
          </a:cu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p:cNvCxnSpPr>
            <a:stCxn id="17" idx="9"/>
          </p:cNvCxnSpPr>
          <p:nvPr/>
        </p:nvCxnSpPr>
        <p:spPr>
          <a:xfrm>
            <a:off x="8467725" y="3752853"/>
            <a:ext cx="227012" cy="11907"/>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9039225" y="3729037"/>
            <a:ext cx="1238250" cy="0"/>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6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25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1000"/>
                                        <p:tgtEl>
                                          <p:spTgt spid="17"/>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25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right)">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Process</a:t>
            </a:r>
          </a:p>
        </p:txBody>
      </p:sp>
      <p:sp>
        <p:nvSpPr>
          <p:cNvPr id="3" name="Content Placeholder 2"/>
          <p:cNvSpPr>
            <a:spLocks noGrp="1"/>
          </p:cNvSpPr>
          <p:nvPr>
            <p:ph idx="1"/>
          </p:nvPr>
        </p:nvSpPr>
        <p:spPr/>
        <p:txBody>
          <a:bodyPr/>
          <a:lstStyle/>
          <a:p>
            <a:r>
              <a:rPr lang="en-US" dirty="0"/>
              <a:t>Treatment Goals</a:t>
            </a:r>
          </a:p>
          <a:p>
            <a:r>
              <a:rPr lang="en-US" dirty="0"/>
              <a:t>Siting Analysis</a:t>
            </a:r>
          </a:p>
          <a:p>
            <a:r>
              <a:rPr lang="en-US" dirty="0">
                <a:solidFill>
                  <a:srgbClr val="FFFF00"/>
                </a:solidFill>
              </a:rPr>
              <a:t>Vegetated Biofilter Sizing</a:t>
            </a:r>
          </a:p>
        </p:txBody>
      </p:sp>
    </p:spTree>
    <p:extLst>
      <p:ext uri="{BB962C8B-B14F-4D97-AF65-F5344CB8AC3E}">
        <p14:creationId xmlns:p14="http://schemas.microsoft.com/office/powerpoint/2010/main" val="2326778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Vegetated Biofilter Sizing</a:t>
            </a:r>
          </a:p>
        </p:txBody>
      </p:sp>
      <p:sp>
        <p:nvSpPr>
          <p:cNvPr id="3" name="Content Placeholder 2"/>
          <p:cNvSpPr>
            <a:spLocks noGrp="1"/>
          </p:cNvSpPr>
          <p:nvPr>
            <p:ph idx="1"/>
          </p:nvPr>
        </p:nvSpPr>
        <p:spPr/>
        <p:txBody>
          <a:bodyPr/>
          <a:lstStyle/>
          <a:p>
            <a:r>
              <a:rPr lang="en-US" dirty="0"/>
              <a:t>Size a vegetated biofilter for each ditch and pick the best one for the project.</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4" y="2853246"/>
            <a:ext cx="9148513" cy="3173413"/>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reeform 4"/>
          <p:cNvSpPr/>
          <p:nvPr/>
        </p:nvSpPr>
        <p:spPr>
          <a:xfrm>
            <a:off x="8629650" y="2850071"/>
            <a:ext cx="1733550" cy="2867025"/>
          </a:xfrm>
          <a:custGeom>
            <a:avLst/>
            <a:gdLst>
              <a:gd name="connsiteX0" fmla="*/ 0 w 1733550"/>
              <a:gd name="connsiteY0" fmla="*/ 2867025 h 2867025"/>
              <a:gd name="connsiteX1" fmla="*/ 38100 w 1733550"/>
              <a:gd name="connsiteY1" fmla="*/ 2428875 h 2867025"/>
              <a:gd name="connsiteX2" fmla="*/ 142875 w 1733550"/>
              <a:gd name="connsiteY2" fmla="*/ 2238375 h 2867025"/>
              <a:gd name="connsiteX3" fmla="*/ 180975 w 1733550"/>
              <a:gd name="connsiteY3" fmla="*/ 2124075 h 2867025"/>
              <a:gd name="connsiteX4" fmla="*/ 247650 w 1733550"/>
              <a:gd name="connsiteY4" fmla="*/ 1438275 h 2867025"/>
              <a:gd name="connsiteX5" fmla="*/ 361950 w 1733550"/>
              <a:gd name="connsiteY5" fmla="*/ 1247775 h 2867025"/>
              <a:gd name="connsiteX6" fmla="*/ 781050 w 1733550"/>
              <a:gd name="connsiteY6" fmla="*/ 914400 h 2867025"/>
              <a:gd name="connsiteX7" fmla="*/ 1066800 w 1733550"/>
              <a:gd name="connsiteY7" fmla="*/ 523875 h 2867025"/>
              <a:gd name="connsiteX8" fmla="*/ 1085850 w 1733550"/>
              <a:gd name="connsiteY8" fmla="*/ 514350 h 2867025"/>
              <a:gd name="connsiteX9" fmla="*/ 1581150 w 1733550"/>
              <a:gd name="connsiteY9" fmla="*/ 123825 h 2867025"/>
              <a:gd name="connsiteX10" fmla="*/ 1714500 w 1733550"/>
              <a:gd name="connsiteY10" fmla="*/ 0 h 2867025"/>
              <a:gd name="connsiteX11" fmla="*/ 1714500 w 1733550"/>
              <a:gd name="connsiteY11" fmla="*/ 0 h 2867025"/>
              <a:gd name="connsiteX12" fmla="*/ 1733550 w 1733550"/>
              <a:gd name="connsiteY12" fmla="*/ 0 h 286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3550" h="2867025">
                <a:moveTo>
                  <a:pt x="0" y="2867025"/>
                </a:moveTo>
                <a:lnTo>
                  <a:pt x="38100" y="2428875"/>
                </a:lnTo>
                <a:lnTo>
                  <a:pt x="142875" y="2238375"/>
                </a:lnTo>
                <a:lnTo>
                  <a:pt x="180975" y="2124075"/>
                </a:lnTo>
                <a:lnTo>
                  <a:pt x="247650" y="1438275"/>
                </a:lnTo>
                <a:lnTo>
                  <a:pt x="361950" y="1247775"/>
                </a:lnTo>
                <a:lnTo>
                  <a:pt x="781050" y="914400"/>
                </a:lnTo>
                <a:lnTo>
                  <a:pt x="1066800" y="523875"/>
                </a:lnTo>
                <a:lnTo>
                  <a:pt x="1085850" y="514350"/>
                </a:lnTo>
                <a:lnTo>
                  <a:pt x="1581150" y="123825"/>
                </a:lnTo>
                <a:lnTo>
                  <a:pt x="1714500" y="0"/>
                </a:lnTo>
                <a:lnTo>
                  <a:pt x="1714500" y="0"/>
                </a:lnTo>
                <a:lnTo>
                  <a:pt x="1733550" y="0"/>
                </a:lnTo>
              </a:path>
            </a:pathLst>
          </a:custGeom>
          <a:no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5"/>
          <p:cNvSpPr/>
          <p:nvPr/>
        </p:nvSpPr>
        <p:spPr>
          <a:xfrm>
            <a:off x="2352675" y="4050221"/>
            <a:ext cx="6248400" cy="142875"/>
          </a:xfrm>
          <a:custGeom>
            <a:avLst/>
            <a:gdLst>
              <a:gd name="connsiteX0" fmla="*/ 0 w 6248400"/>
              <a:gd name="connsiteY0" fmla="*/ 114300 h 142875"/>
              <a:gd name="connsiteX1" fmla="*/ 352425 w 6248400"/>
              <a:gd name="connsiteY1" fmla="*/ 9525 h 142875"/>
              <a:gd name="connsiteX2" fmla="*/ 1381125 w 6248400"/>
              <a:gd name="connsiteY2" fmla="*/ 142875 h 142875"/>
              <a:gd name="connsiteX3" fmla="*/ 2200275 w 6248400"/>
              <a:gd name="connsiteY3" fmla="*/ 57150 h 142875"/>
              <a:gd name="connsiteX4" fmla="*/ 2847975 w 6248400"/>
              <a:gd name="connsiteY4" fmla="*/ 123825 h 142875"/>
              <a:gd name="connsiteX5" fmla="*/ 3162300 w 6248400"/>
              <a:gd name="connsiteY5" fmla="*/ 57150 h 142875"/>
              <a:gd name="connsiteX6" fmla="*/ 3857625 w 6248400"/>
              <a:gd name="connsiteY6" fmla="*/ 38100 h 142875"/>
              <a:gd name="connsiteX7" fmla="*/ 4619625 w 6248400"/>
              <a:gd name="connsiteY7" fmla="*/ 38100 h 142875"/>
              <a:gd name="connsiteX8" fmla="*/ 5257800 w 6248400"/>
              <a:gd name="connsiteY8" fmla="*/ 28575 h 142875"/>
              <a:gd name="connsiteX9" fmla="*/ 5810250 w 6248400"/>
              <a:gd name="connsiteY9" fmla="*/ 0 h 142875"/>
              <a:gd name="connsiteX10" fmla="*/ 6162675 w 6248400"/>
              <a:gd name="connsiteY10" fmla="*/ 0 h 142875"/>
              <a:gd name="connsiteX11" fmla="*/ 6248400 w 6248400"/>
              <a:gd name="connsiteY11" fmla="*/ 2857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8400" h="142875">
                <a:moveTo>
                  <a:pt x="0" y="114300"/>
                </a:moveTo>
                <a:lnTo>
                  <a:pt x="352425" y="9525"/>
                </a:lnTo>
                <a:lnTo>
                  <a:pt x="1381125" y="142875"/>
                </a:lnTo>
                <a:lnTo>
                  <a:pt x="2200275" y="57150"/>
                </a:lnTo>
                <a:lnTo>
                  <a:pt x="2847975" y="123825"/>
                </a:lnTo>
                <a:lnTo>
                  <a:pt x="3162300" y="57150"/>
                </a:lnTo>
                <a:lnTo>
                  <a:pt x="3857625" y="38100"/>
                </a:lnTo>
                <a:lnTo>
                  <a:pt x="4619625" y="38100"/>
                </a:lnTo>
                <a:lnTo>
                  <a:pt x="5257800" y="28575"/>
                </a:lnTo>
                <a:lnTo>
                  <a:pt x="5810250" y="0"/>
                </a:lnTo>
                <a:lnTo>
                  <a:pt x="6162675" y="0"/>
                </a:lnTo>
                <a:lnTo>
                  <a:pt x="6248400" y="28575"/>
                </a:lnTo>
              </a:path>
            </a:pathLst>
          </a:cu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p:cNvCxnSpPr>
            <a:stCxn id="6" idx="11"/>
          </p:cNvCxnSpPr>
          <p:nvPr/>
        </p:nvCxnSpPr>
        <p:spPr>
          <a:xfrm>
            <a:off x="8601078" y="4078793"/>
            <a:ext cx="320675" cy="42862"/>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a:off x="2457453" y="4907471"/>
            <a:ext cx="6010275" cy="47625"/>
          </a:xfrm>
          <a:custGeom>
            <a:avLst/>
            <a:gdLst>
              <a:gd name="connsiteX0" fmla="*/ 0 w 6010275"/>
              <a:gd name="connsiteY0" fmla="*/ 0 h 47625"/>
              <a:gd name="connsiteX1" fmla="*/ 447675 w 6010275"/>
              <a:gd name="connsiteY1" fmla="*/ 0 h 47625"/>
              <a:gd name="connsiteX2" fmla="*/ 1838325 w 6010275"/>
              <a:gd name="connsiteY2" fmla="*/ 28575 h 47625"/>
              <a:gd name="connsiteX3" fmla="*/ 2743200 w 6010275"/>
              <a:gd name="connsiteY3" fmla="*/ 19050 h 47625"/>
              <a:gd name="connsiteX4" fmla="*/ 3295650 w 6010275"/>
              <a:gd name="connsiteY4" fmla="*/ 28575 h 47625"/>
              <a:gd name="connsiteX5" fmla="*/ 4010025 w 6010275"/>
              <a:gd name="connsiteY5" fmla="*/ 9525 h 47625"/>
              <a:gd name="connsiteX6" fmla="*/ 4524375 w 6010275"/>
              <a:gd name="connsiteY6" fmla="*/ 28575 h 47625"/>
              <a:gd name="connsiteX7" fmla="*/ 5219700 w 6010275"/>
              <a:gd name="connsiteY7" fmla="*/ 28575 h 47625"/>
              <a:gd name="connsiteX8" fmla="*/ 5981700 w 6010275"/>
              <a:gd name="connsiteY8" fmla="*/ 38100 h 47625"/>
              <a:gd name="connsiteX9" fmla="*/ 6010275 w 6010275"/>
              <a:gd name="connsiteY9"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10275" h="47625">
                <a:moveTo>
                  <a:pt x="0" y="0"/>
                </a:moveTo>
                <a:lnTo>
                  <a:pt x="447675" y="0"/>
                </a:lnTo>
                <a:lnTo>
                  <a:pt x="1838325" y="28575"/>
                </a:lnTo>
                <a:lnTo>
                  <a:pt x="2743200" y="19050"/>
                </a:lnTo>
                <a:lnTo>
                  <a:pt x="3295650" y="28575"/>
                </a:lnTo>
                <a:lnTo>
                  <a:pt x="4010025" y="9525"/>
                </a:lnTo>
                <a:lnTo>
                  <a:pt x="4524375" y="28575"/>
                </a:lnTo>
                <a:lnTo>
                  <a:pt x="5219700" y="28575"/>
                </a:lnTo>
                <a:lnTo>
                  <a:pt x="5981700" y="38100"/>
                </a:lnTo>
                <a:lnTo>
                  <a:pt x="6010275" y="47625"/>
                </a:lnTo>
              </a:path>
            </a:pathLst>
          </a:cu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p:cNvCxnSpPr>
            <a:stCxn id="8" idx="9"/>
          </p:cNvCxnSpPr>
          <p:nvPr/>
        </p:nvCxnSpPr>
        <p:spPr>
          <a:xfrm>
            <a:off x="8467725" y="4955096"/>
            <a:ext cx="227012" cy="11907"/>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9039225" y="4931280"/>
            <a:ext cx="1238250" cy="0"/>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619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25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1000"/>
                                        <p:tgtEl>
                                          <p:spTgt spid="8"/>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25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right)">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7" name="Picture 6"/>
          <p:cNvPicPr>
            <a:picLocks noChangeAspect="1"/>
          </p:cNvPicPr>
          <p:nvPr/>
        </p:nvPicPr>
        <p:blipFill>
          <a:blip r:embed="rId3"/>
          <a:stretch>
            <a:fillRect/>
          </a:stretch>
        </p:blipFill>
        <p:spPr>
          <a:xfrm>
            <a:off x="1524000" y="127011"/>
            <a:ext cx="9144000" cy="6084011"/>
          </a:xfrm>
          <a:prstGeom prst="rect">
            <a:avLst/>
          </a:prstGeom>
        </p:spPr>
      </p:pic>
      <p:sp>
        <p:nvSpPr>
          <p:cNvPr id="2" name="Oval 1"/>
          <p:cNvSpPr/>
          <p:nvPr/>
        </p:nvSpPr>
        <p:spPr>
          <a:xfrm>
            <a:off x="7772400" y="3422650"/>
            <a:ext cx="139700" cy="1397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p:cNvCxnSpPr/>
          <p:nvPr/>
        </p:nvCxnSpPr>
        <p:spPr>
          <a:xfrm flipH="1">
            <a:off x="2978944" y="3212306"/>
            <a:ext cx="4953000" cy="142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086100" y="3422650"/>
            <a:ext cx="22225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641600" y="3422650"/>
            <a:ext cx="231776" cy="444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978947" y="3226597"/>
            <a:ext cx="135731" cy="98028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2790825" y="4206875"/>
            <a:ext cx="323850" cy="135255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931944" y="3212306"/>
            <a:ext cx="0" cy="35004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7772400" y="3562353"/>
            <a:ext cx="159544" cy="8290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6934200" y="3645259"/>
            <a:ext cx="838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6232528" y="3645262"/>
            <a:ext cx="701675" cy="76164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556253" y="4410078"/>
            <a:ext cx="676275" cy="4286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4302128" y="4838703"/>
            <a:ext cx="1254125" cy="5937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3778250" y="5432425"/>
            <a:ext cx="523876" cy="1270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2790828" y="5559433"/>
            <a:ext cx="9874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165603" y="510138"/>
            <a:ext cx="3488267" cy="646331"/>
          </a:xfrm>
          <a:prstGeom prst="rect">
            <a:avLst/>
          </a:prstGeom>
          <a:solidFill>
            <a:schemeClr val="bg1"/>
          </a:solidFill>
          <a:ln w="19050">
            <a:solidFill>
              <a:schemeClr val="tx1"/>
            </a:solidFill>
          </a:ln>
        </p:spPr>
        <p:txBody>
          <a:bodyPr wrap="square" rtlCol="0">
            <a:spAutoFit/>
          </a:bodyPr>
          <a:lstStyle/>
          <a:p>
            <a:pPr algn="ctr"/>
            <a:r>
              <a:rPr lang="en-US" sz="3600" b="1" dirty="0"/>
              <a:t>Tributary Area</a:t>
            </a:r>
          </a:p>
        </p:txBody>
      </p:sp>
    </p:spTree>
    <p:extLst>
      <p:ext uri="{BB962C8B-B14F-4D97-AF65-F5344CB8AC3E}">
        <p14:creationId xmlns:p14="http://schemas.microsoft.com/office/powerpoint/2010/main" val="395281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par>
                          <p:cTn id="16" fill="hold">
                            <p:stCondLst>
                              <p:cond delay="500"/>
                            </p:stCondLst>
                            <p:childTnLst>
                              <p:par>
                                <p:cTn id="17" presetID="22" presetClass="entr" presetSubtype="1"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up)">
                                      <p:cBhvr>
                                        <p:cTn id="19" dur="500"/>
                                        <p:tgtEl>
                                          <p:spTgt spid="19"/>
                                        </p:tgtEl>
                                      </p:cBhvr>
                                    </p:animEffect>
                                  </p:childTnLst>
                                </p:cTn>
                              </p:par>
                            </p:childTnLst>
                          </p:cTn>
                        </p:par>
                        <p:par>
                          <p:cTn id="20" fill="hold">
                            <p:stCondLst>
                              <p:cond delay="1000"/>
                            </p:stCondLst>
                            <p:childTnLst>
                              <p:par>
                                <p:cTn id="21" presetID="22" presetClass="entr" presetSubtype="1"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up)">
                                      <p:cBhvr>
                                        <p:cTn id="23" dur="500"/>
                                        <p:tgtEl>
                                          <p:spTgt spid="21"/>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up)">
                                      <p:cBhvr>
                                        <p:cTn id="27" dur="500"/>
                                        <p:tgtEl>
                                          <p:spTgt spid="25"/>
                                        </p:tgtEl>
                                      </p:cBhvr>
                                    </p:animEffect>
                                  </p:childTnLst>
                                </p:cTn>
                              </p:par>
                            </p:childTnLst>
                          </p:cTn>
                        </p:par>
                        <p:par>
                          <p:cTn id="28" fill="hold">
                            <p:stCondLst>
                              <p:cond delay="2000"/>
                            </p:stCondLst>
                            <p:childTnLst>
                              <p:par>
                                <p:cTn id="29" presetID="22" presetClass="entr" presetSubtype="2"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right)">
                                      <p:cBhvr>
                                        <p:cTn id="31" dur="250"/>
                                        <p:tgtEl>
                                          <p:spTgt spid="27"/>
                                        </p:tgtEl>
                                      </p:cBhvr>
                                    </p:animEffect>
                                  </p:childTnLst>
                                </p:cTn>
                              </p:par>
                            </p:childTnLst>
                          </p:cTn>
                        </p:par>
                        <p:par>
                          <p:cTn id="32" fill="hold">
                            <p:stCondLst>
                              <p:cond delay="2250"/>
                            </p:stCondLst>
                            <p:childTnLst>
                              <p:par>
                                <p:cTn id="33" presetID="22" presetClass="entr" presetSubtype="2"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500"/>
                                        <p:tgtEl>
                                          <p:spTgt spid="29"/>
                                        </p:tgtEl>
                                      </p:cBhvr>
                                    </p:animEffect>
                                  </p:childTnLst>
                                </p:cTn>
                              </p:par>
                            </p:childTnLst>
                          </p:cTn>
                        </p:par>
                        <p:par>
                          <p:cTn id="36" fill="hold">
                            <p:stCondLst>
                              <p:cond delay="2750"/>
                            </p:stCondLst>
                            <p:childTnLst>
                              <p:par>
                                <p:cTn id="37" presetID="22" presetClass="entr" presetSubtype="2" fill="hold"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right)">
                                      <p:cBhvr>
                                        <p:cTn id="39" dur="500"/>
                                        <p:tgtEl>
                                          <p:spTgt spid="33"/>
                                        </p:tgtEl>
                                      </p:cBhvr>
                                    </p:animEffect>
                                  </p:childTnLst>
                                </p:cTn>
                              </p:par>
                            </p:childTnLst>
                          </p:cTn>
                        </p:par>
                        <p:par>
                          <p:cTn id="40" fill="hold">
                            <p:stCondLst>
                              <p:cond delay="3250"/>
                            </p:stCondLst>
                            <p:childTnLst>
                              <p:par>
                                <p:cTn id="41" presetID="22" presetClass="entr" presetSubtype="2" fill="hold"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3750"/>
                            </p:stCondLst>
                            <p:childTnLst>
                              <p:par>
                                <p:cTn id="45" presetID="22" presetClass="entr" presetSubtype="2"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right)">
                                      <p:cBhvr>
                                        <p:cTn id="47" dur="500"/>
                                        <p:tgtEl>
                                          <p:spTgt spid="38"/>
                                        </p:tgtEl>
                                      </p:cBhvr>
                                    </p:animEffect>
                                  </p:childTnLst>
                                </p:cTn>
                              </p:par>
                            </p:childTnLst>
                          </p:cTn>
                        </p:par>
                        <p:par>
                          <p:cTn id="48" fill="hold">
                            <p:stCondLst>
                              <p:cond delay="4250"/>
                            </p:stCondLst>
                            <p:childTnLst>
                              <p:par>
                                <p:cTn id="49" presetID="22" presetClass="entr" presetSubtype="2" fill="hold" nodeType="after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wipe(right)">
                                      <p:cBhvr>
                                        <p:cTn id="51" dur="250"/>
                                        <p:tgtEl>
                                          <p:spTgt spid="40"/>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right)">
                                      <p:cBhvr>
                                        <p:cTn id="5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7" name="Picture 6"/>
          <p:cNvPicPr>
            <a:picLocks noChangeAspect="1"/>
          </p:cNvPicPr>
          <p:nvPr/>
        </p:nvPicPr>
        <p:blipFill>
          <a:blip r:embed="rId3"/>
          <a:stretch>
            <a:fillRect/>
          </a:stretch>
        </p:blipFill>
        <p:spPr>
          <a:xfrm>
            <a:off x="1524000" y="127011"/>
            <a:ext cx="9144000" cy="6084011"/>
          </a:xfrm>
          <a:prstGeom prst="rect">
            <a:avLst/>
          </a:prstGeom>
        </p:spPr>
      </p:pic>
      <p:sp>
        <p:nvSpPr>
          <p:cNvPr id="2" name="Oval 1"/>
          <p:cNvSpPr/>
          <p:nvPr/>
        </p:nvSpPr>
        <p:spPr>
          <a:xfrm>
            <a:off x="7772400" y="3422650"/>
            <a:ext cx="139700" cy="1397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p:cNvCxnSpPr/>
          <p:nvPr/>
        </p:nvCxnSpPr>
        <p:spPr>
          <a:xfrm flipH="1">
            <a:off x="2978944" y="3212306"/>
            <a:ext cx="4953000" cy="142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978947" y="3226597"/>
            <a:ext cx="135731" cy="98028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2790825" y="4206875"/>
            <a:ext cx="323850" cy="135255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931944" y="3212306"/>
            <a:ext cx="0" cy="35004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7772400" y="3562353"/>
            <a:ext cx="159544" cy="8290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6934200" y="3645259"/>
            <a:ext cx="838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6232528" y="3645262"/>
            <a:ext cx="701675" cy="76164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556253" y="4410078"/>
            <a:ext cx="676275" cy="4286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4302128" y="4838703"/>
            <a:ext cx="1254125" cy="5937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3778250" y="5432425"/>
            <a:ext cx="523876" cy="1270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2790828" y="5559433"/>
            <a:ext cx="9874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004736" y="510138"/>
            <a:ext cx="3927211" cy="646331"/>
          </a:xfrm>
          <a:prstGeom prst="rect">
            <a:avLst/>
          </a:prstGeom>
          <a:solidFill>
            <a:schemeClr val="bg1"/>
          </a:solidFill>
          <a:ln w="19050">
            <a:solidFill>
              <a:schemeClr val="tx1"/>
            </a:solidFill>
          </a:ln>
        </p:spPr>
        <p:txBody>
          <a:bodyPr wrap="square" rtlCol="0">
            <a:spAutoFit/>
          </a:bodyPr>
          <a:lstStyle/>
          <a:p>
            <a:pPr algn="ctr"/>
            <a:r>
              <a:rPr lang="en-US" sz="3600" b="1" dirty="0"/>
              <a:t>Treatment Credit</a:t>
            </a:r>
          </a:p>
        </p:txBody>
      </p:sp>
      <p:sp>
        <p:nvSpPr>
          <p:cNvPr id="3" name="TextBox 2"/>
          <p:cNvSpPr txBox="1"/>
          <p:nvPr/>
        </p:nvSpPr>
        <p:spPr>
          <a:xfrm>
            <a:off x="2109787" y="1297592"/>
            <a:ext cx="2349500" cy="369332"/>
          </a:xfrm>
          <a:prstGeom prst="rect">
            <a:avLst/>
          </a:prstGeom>
          <a:solidFill>
            <a:schemeClr val="bg1"/>
          </a:solidFill>
          <a:ln w="19050">
            <a:solidFill>
              <a:schemeClr val="tx1"/>
            </a:solidFill>
          </a:ln>
        </p:spPr>
        <p:txBody>
          <a:bodyPr wrap="square" rtlCol="0">
            <a:spAutoFit/>
          </a:bodyPr>
          <a:lstStyle/>
          <a:p>
            <a:pPr marL="285750" indent="-285750">
              <a:buFont typeface="Arial" panose="020B0604020202020204" pitchFamily="34" charset="0"/>
              <a:buChar char="•"/>
            </a:pPr>
            <a:r>
              <a:rPr lang="en-US" dirty="0"/>
              <a:t>Trib. Area = 4.0 ac</a:t>
            </a:r>
          </a:p>
        </p:txBody>
      </p:sp>
      <p:sp>
        <p:nvSpPr>
          <p:cNvPr id="20" name="TextBox 19"/>
          <p:cNvSpPr txBox="1"/>
          <p:nvPr/>
        </p:nvSpPr>
        <p:spPr>
          <a:xfrm>
            <a:off x="2109787" y="1666924"/>
            <a:ext cx="2349500" cy="369332"/>
          </a:xfrm>
          <a:prstGeom prst="rect">
            <a:avLst/>
          </a:prstGeom>
          <a:solidFill>
            <a:schemeClr val="bg1"/>
          </a:solidFill>
          <a:ln w="19050">
            <a:solidFill>
              <a:schemeClr val="tx1"/>
            </a:solidFill>
          </a:ln>
        </p:spPr>
        <p:txBody>
          <a:bodyPr wrap="square" rtlCol="0">
            <a:spAutoFit/>
          </a:bodyPr>
          <a:lstStyle/>
          <a:p>
            <a:pPr marL="285750" indent="-285750">
              <a:buFont typeface="Arial" panose="020B0604020202020204" pitchFamily="34" charset="0"/>
              <a:buChar char="•"/>
            </a:pPr>
            <a:r>
              <a:rPr lang="en-US" dirty="0"/>
              <a:t>R/W Area = 1.1 ac</a:t>
            </a:r>
          </a:p>
        </p:txBody>
      </p:sp>
      <p:sp>
        <p:nvSpPr>
          <p:cNvPr id="6" name="Freeform 5"/>
          <p:cNvSpPr/>
          <p:nvPr/>
        </p:nvSpPr>
        <p:spPr>
          <a:xfrm>
            <a:off x="2978150" y="3213100"/>
            <a:ext cx="4965700" cy="431800"/>
          </a:xfrm>
          <a:custGeom>
            <a:avLst/>
            <a:gdLst>
              <a:gd name="connsiteX0" fmla="*/ 0 w 4965700"/>
              <a:gd name="connsiteY0" fmla="*/ 19050 h 431800"/>
              <a:gd name="connsiteX1" fmla="*/ 69850 w 4965700"/>
              <a:gd name="connsiteY1" fmla="*/ 431800 h 431800"/>
              <a:gd name="connsiteX2" fmla="*/ 4762500 w 4965700"/>
              <a:gd name="connsiteY2" fmla="*/ 412750 h 431800"/>
              <a:gd name="connsiteX3" fmla="*/ 4965700 w 4965700"/>
              <a:gd name="connsiteY3" fmla="*/ 304800 h 431800"/>
              <a:gd name="connsiteX4" fmla="*/ 4959350 w 4965700"/>
              <a:gd name="connsiteY4" fmla="*/ 0 h 431800"/>
              <a:gd name="connsiteX5" fmla="*/ 0 w 4965700"/>
              <a:gd name="connsiteY5" fmla="*/ 19050 h 43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5700" h="431800">
                <a:moveTo>
                  <a:pt x="0" y="19050"/>
                </a:moveTo>
                <a:lnTo>
                  <a:pt x="69850" y="431800"/>
                </a:lnTo>
                <a:lnTo>
                  <a:pt x="4762500" y="412750"/>
                </a:lnTo>
                <a:lnTo>
                  <a:pt x="4965700" y="304800"/>
                </a:lnTo>
                <a:lnTo>
                  <a:pt x="4959350" y="0"/>
                </a:lnTo>
                <a:lnTo>
                  <a:pt x="0" y="19050"/>
                </a:lnTo>
                <a:close/>
              </a:path>
            </a:pathLst>
          </a:custGeom>
          <a:solidFill>
            <a:srgbClr val="FF6600">
              <a:alpha val="49804"/>
            </a:srgb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6722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7" name="Picture 6"/>
          <p:cNvPicPr>
            <a:picLocks noChangeAspect="1"/>
          </p:cNvPicPr>
          <p:nvPr/>
        </p:nvPicPr>
        <p:blipFill>
          <a:blip r:embed="rId3"/>
          <a:stretch>
            <a:fillRect/>
          </a:stretch>
        </p:blipFill>
        <p:spPr>
          <a:xfrm>
            <a:off x="1524000" y="127011"/>
            <a:ext cx="9144000" cy="6084011"/>
          </a:xfrm>
          <a:prstGeom prst="rect">
            <a:avLst/>
          </a:prstGeom>
        </p:spPr>
      </p:pic>
      <p:sp>
        <p:nvSpPr>
          <p:cNvPr id="2" name="Oval 1"/>
          <p:cNvSpPr/>
          <p:nvPr/>
        </p:nvSpPr>
        <p:spPr>
          <a:xfrm>
            <a:off x="7772400" y="3422650"/>
            <a:ext cx="139700" cy="1397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p:cNvCxnSpPr/>
          <p:nvPr/>
        </p:nvCxnSpPr>
        <p:spPr>
          <a:xfrm flipH="1">
            <a:off x="2978944" y="3212306"/>
            <a:ext cx="4953000" cy="142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978947" y="3226597"/>
            <a:ext cx="135731" cy="98028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2790825" y="4206875"/>
            <a:ext cx="323850" cy="135255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931944" y="3212306"/>
            <a:ext cx="0" cy="35004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7772400" y="3562353"/>
            <a:ext cx="159544" cy="8290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6934200" y="3645259"/>
            <a:ext cx="838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6232528" y="3645262"/>
            <a:ext cx="701675" cy="76164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556253" y="4410078"/>
            <a:ext cx="676275" cy="4286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4302128" y="4838703"/>
            <a:ext cx="1254125" cy="5937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3778250" y="5432425"/>
            <a:ext cx="523876" cy="1270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2790828" y="5559433"/>
            <a:ext cx="9874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192917" y="271535"/>
            <a:ext cx="7745413" cy="646331"/>
          </a:xfrm>
          <a:prstGeom prst="rect">
            <a:avLst/>
          </a:prstGeom>
          <a:solidFill>
            <a:schemeClr val="bg1"/>
          </a:solidFill>
          <a:ln w="19050">
            <a:solidFill>
              <a:schemeClr val="tx1"/>
            </a:solidFill>
          </a:ln>
        </p:spPr>
        <p:txBody>
          <a:bodyPr wrap="square" rtlCol="0">
            <a:spAutoFit/>
          </a:bodyPr>
          <a:lstStyle/>
          <a:p>
            <a:pPr algn="ctr"/>
            <a:r>
              <a:rPr lang="en-US" sz="3600" b="1" dirty="0"/>
              <a:t>Coefficient of Runoff – WQ</a:t>
            </a:r>
            <a:r>
              <a:rPr lang="en-US" sz="3600" b="1" baseline="-25000" dirty="0"/>
              <a:t>F</a:t>
            </a:r>
            <a:r>
              <a:rPr lang="en-US" sz="3600" b="1" dirty="0"/>
              <a:t> BMP</a:t>
            </a:r>
          </a:p>
        </p:txBody>
      </p:sp>
      <p:sp>
        <p:nvSpPr>
          <p:cNvPr id="3" name="TextBox 2"/>
          <p:cNvSpPr txBox="1"/>
          <p:nvPr/>
        </p:nvSpPr>
        <p:spPr>
          <a:xfrm>
            <a:off x="2129702" y="1046233"/>
            <a:ext cx="5905934" cy="369332"/>
          </a:xfrm>
          <a:prstGeom prst="rect">
            <a:avLst/>
          </a:prstGeom>
          <a:solidFill>
            <a:schemeClr val="bg1"/>
          </a:solidFill>
          <a:ln w="19050">
            <a:solidFill>
              <a:schemeClr val="tx1"/>
            </a:solidFill>
          </a:ln>
        </p:spPr>
        <p:txBody>
          <a:bodyPr wrap="square" rtlCol="0">
            <a:spAutoFit/>
          </a:bodyPr>
          <a:lstStyle/>
          <a:p>
            <a:pPr marL="285750" indent="-285750">
              <a:buFont typeface="Arial" panose="020B0604020202020204" pitchFamily="34" charset="0"/>
              <a:buChar char="•"/>
            </a:pPr>
            <a:r>
              <a:rPr lang="en-US" dirty="0"/>
              <a:t>Right-of-Way = 1.1 ac; C = 0.9</a:t>
            </a:r>
          </a:p>
        </p:txBody>
      </p:sp>
      <p:sp>
        <p:nvSpPr>
          <p:cNvPr id="20" name="TextBox 19"/>
          <p:cNvSpPr txBox="1"/>
          <p:nvPr/>
        </p:nvSpPr>
        <p:spPr>
          <a:xfrm>
            <a:off x="2129702" y="1415565"/>
            <a:ext cx="5905934" cy="369332"/>
          </a:xfrm>
          <a:prstGeom prst="rect">
            <a:avLst/>
          </a:prstGeom>
          <a:solidFill>
            <a:schemeClr val="bg1"/>
          </a:solidFill>
          <a:ln w="19050">
            <a:solidFill>
              <a:schemeClr val="tx1"/>
            </a:solidFill>
          </a:ln>
        </p:spPr>
        <p:txBody>
          <a:bodyPr wrap="square" rtlCol="0">
            <a:spAutoFit/>
          </a:bodyPr>
          <a:lstStyle/>
          <a:p>
            <a:pPr marL="285750" indent="-285750">
              <a:buFont typeface="Arial" panose="020B0604020202020204" pitchFamily="34" charset="0"/>
              <a:buChar char="•"/>
            </a:pPr>
            <a:r>
              <a:rPr lang="en-US" dirty="0"/>
              <a:t>Woods = 2.9 ac; C = 0.3</a:t>
            </a:r>
          </a:p>
        </p:txBody>
      </p:sp>
      <p:sp>
        <p:nvSpPr>
          <p:cNvPr id="6" name="Freeform 5"/>
          <p:cNvSpPr/>
          <p:nvPr/>
        </p:nvSpPr>
        <p:spPr>
          <a:xfrm>
            <a:off x="2978150" y="3213100"/>
            <a:ext cx="4965700" cy="431800"/>
          </a:xfrm>
          <a:custGeom>
            <a:avLst/>
            <a:gdLst>
              <a:gd name="connsiteX0" fmla="*/ 0 w 4965700"/>
              <a:gd name="connsiteY0" fmla="*/ 19050 h 431800"/>
              <a:gd name="connsiteX1" fmla="*/ 69850 w 4965700"/>
              <a:gd name="connsiteY1" fmla="*/ 431800 h 431800"/>
              <a:gd name="connsiteX2" fmla="*/ 4762500 w 4965700"/>
              <a:gd name="connsiteY2" fmla="*/ 412750 h 431800"/>
              <a:gd name="connsiteX3" fmla="*/ 4965700 w 4965700"/>
              <a:gd name="connsiteY3" fmla="*/ 304800 h 431800"/>
              <a:gd name="connsiteX4" fmla="*/ 4959350 w 4965700"/>
              <a:gd name="connsiteY4" fmla="*/ 0 h 431800"/>
              <a:gd name="connsiteX5" fmla="*/ 0 w 4965700"/>
              <a:gd name="connsiteY5" fmla="*/ 19050 h 43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5700" h="431800">
                <a:moveTo>
                  <a:pt x="0" y="19050"/>
                </a:moveTo>
                <a:lnTo>
                  <a:pt x="69850" y="431800"/>
                </a:lnTo>
                <a:lnTo>
                  <a:pt x="4762500" y="412750"/>
                </a:lnTo>
                <a:lnTo>
                  <a:pt x="4965700" y="304800"/>
                </a:lnTo>
                <a:lnTo>
                  <a:pt x="4959350" y="0"/>
                </a:lnTo>
                <a:lnTo>
                  <a:pt x="0" y="19050"/>
                </a:lnTo>
                <a:close/>
              </a:path>
            </a:pathLst>
          </a:custGeom>
          <a:solidFill>
            <a:srgbClr val="FF6600">
              <a:alpha val="49804"/>
            </a:srgb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p:cNvPicPr>
            <a:picLocks noChangeAspect="1"/>
          </p:cNvPicPr>
          <p:nvPr/>
        </p:nvPicPr>
        <p:blipFill>
          <a:blip r:embed="rId4"/>
          <a:stretch>
            <a:fillRect/>
          </a:stretch>
        </p:blipFill>
        <p:spPr>
          <a:xfrm>
            <a:off x="7001165" y="4065028"/>
            <a:ext cx="3663372" cy="2800195"/>
          </a:xfrm>
          <a:prstGeom prst="rect">
            <a:avLst/>
          </a:prstGeom>
          <a:ln w="19050">
            <a:solidFill>
              <a:schemeClr val="tx1"/>
            </a:solidFill>
          </a:ln>
        </p:spPr>
      </p:pic>
      <p:sp>
        <p:nvSpPr>
          <p:cNvPr id="23" name="TextBox 22"/>
          <p:cNvSpPr txBox="1"/>
          <p:nvPr/>
        </p:nvSpPr>
        <p:spPr>
          <a:xfrm>
            <a:off x="2129702" y="1778834"/>
            <a:ext cx="5905934" cy="369332"/>
          </a:xfrm>
          <a:prstGeom prst="rect">
            <a:avLst/>
          </a:prstGeom>
          <a:solidFill>
            <a:schemeClr val="bg1"/>
          </a:solidFill>
          <a:ln w="19050">
            <a:solidFill>
              <a:schemeClr val="tx1"/>
            </a:solidFill>
          </a:ln>
        </p:spPr>
        <p:txBody>
          <a:bodyPr wrap="square" rtlCol="0">
            <a:spAutoFit/>
          </a:bodyPr>
          <a:lstStyle/>
          <a:p>
            <a:pPr marL="285750" indent="-285750">
              <a:buFont typeface="Arial" panose="020B0604020202020204" pitchFamily="34" charset="0"/>
              <a:buChar char="•"/>
            </a:pPr>
            <a:r>
              <a:rPr lang="en-US" dirty="0"/>
              <a:t>Weighted C = [(1.1*0.9)+(2.9*0.3)] / (1.1+2.9) = 0.465</a:t>
            </a:r>
          </a:p>
        </p:txBody>
      </p:sp>
      <p:sp>
        <p:nvSpPr>
          <p:cNvPr id="8" name="Freeform 7"/>
          <p:cNvSpPr/>
          <p:nvPr/>
        </p:nvSpPr>
        <p:spPr>
          <a:xfrm>
            <a:off x="2795588" y="3633788"/>
            <a:ext cx="4133850" cy="1924050"/>
          </a:xfrm>
          <a:custGeom>
            <a:avLst/>
            <a:gdLst>
              <a:gd name="connsiteX0" fmla="*/ 247650 w 4133850"/>
              <a:gd name="connsiteY0" fmla="*/ 23812 h 1924050"/>
              <a:gd name="connsiteX1" fmla="*/ 323850 w 4133850"/>
              <a:gd name="connsiteY1" fmla="*/ 566737 h 1924050"/>
              <a:gd name="connsiteX2" fmla="*/ 0 w 4133850"/>
              <a:gd name="connsiteY2" fmla="*/ 1919287 h 1924050"/>
              <a:gd name="connsiteX3" fmla="*/ 976312 w 4133850"/>
              <a:gd name="connsiteY3" fmla="*/ 1924050 h 1924050"/>
              <a:gd name="connsiteX4" fmla="*/ 1476375 w 4133850"/>
              <a:gd name="connsiteY4" fmla="*/ 1809750 h 1924050"/>
              <a:gd name="connsiteX5" fmla="*/ 2752725 w 4133850"/>
              <a:gd name="connsiteY5" fmla="*/ 1200150 h 1924050"/>
              <a:gd name="connsiteX6" fmla="*/ 3438525 w 4133850"/>
              <a:gd name="connsiteY6" fmla="*/ 781050 h 1924050"/>
              <a:gd name="connsiteX7" fmla="*/ 4133850 w 4133850"/>
              <a:gd name="connsiteY7" fmla="*/ 0 h 1924050"/>
              <a:gd name="connsiteX8" fmla="*/ 247650 w 4133850"/>
              <a:gd name="connsiteY8" fmla="*/ 23812 h 192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3850" h="1924050">
                <a:moveTo>
                  <a:pt x="247650" y="23812"/>
                </a:moveTo>
                <a:lnTo>
                  <a:pt x="323850" y="566737"/>
                </a:lnTo>
                <a:lnTo>
                  <a:pt x="0" y="1919287"/>
                </a:lnTo>
                <a:lnTo>
                  <a:pt x="976312" y="1924050"/>
                </a:lnTo>
                <a:lnTo>
                  <a:pt x="1476375" y="1809750"/>
                </a:lnTo>
                <a:lnTo>
                  <a:pt x="2752725" y="1200150"/>
                </a:lnTo>
                <a:lnTo>
                  <a:pt x="3438525" y="781050"/>
                </a:lnTo>
                <a:lnTo>
                  <a:pt x="4133850" y="0"/>
                </a:lnTo>
                <a:lnTo>
                  <a:pt x="247650" y="23812"/>
                </a:lnTo>
                <a:close/>
              </a:path>
            </a:pathLst>
          </a:custGeom>
          <a:solidFill>
            <a:srgbClr val="00B0F0">
              <a:alpha val="50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1329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right)">
                                      <p:cBhvr>
                                        <p:cTn id="19" dur="500"/>
                                        <p:tgtEl>
                                          <p:spTgt spid="8"/>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P spid="6" grpId="0" animBg="1"/>
      <p:bldP spid="23"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Vegetated Biofilter Sizing</a:t>
            </a:r>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3" y="1282702"/>
            <a:ext cx="9146121" cy="4785519"/>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reeform 4"/>
          <p:cNvSpPr/>
          <p:nvPr/>
        </p:nvSpPr>
        <p:spPr>
          <a:xfrm>
            <a:off x="2352675" y="2205040"/>
            <a:ext cx="6248400" cy="142875"/>
          </a:xfrm>
          <a:custGeom>
            <a:avLst/>
            <a:gdLst>
              <a:gd name="connsiteX0" fmla="*/ 0 w 6248400"/>
              <a:gd name="connsiteY0" fmla="*/ 114300 h 142875"/>
              <a:gd name="connsiteX1" fmla="*/ 352425 w 6248400"/>
              <a:gd name="connsiteY1" fmla="*/ 9525 h 142875"/>
              <a:gd name="connsiteX2" fmla="*/ 1381125 w 6248400"/>
              <a:gd name="connsiteY2" fmla="*/ 142875 h 142875"/>
              <a:gd name="connsiteX3" fmla="*/ 2200275 w 6248400"/>
              <a:gd name="connsiteY3" fmla="*/ 57150 h 142875"/>
              <a:gd name="connsiteX4" fmla="*/ 2847975 w 6248400"/>
              <a:gd name="connsiteY4" fmla="*/ 123825 h 142875"/>
              <a:gd name="connsiteX5" fmla="*/ 3162300 w 6248400"/>
              <a:gd name="connsiteY5" fmla="*/ 57150 h 142875"/>
              <a:gd name="connsiteX6" fmla="*/ 3857625 w 6248400"/>
              <a:gd name="connsiteY6" fmla="*/ 38100 h 142875"/>
              <a:gd name="connsiteX7" fmla="*/ 4619625 w 6248400"/>
              <a:gd name="connsiteY7" fmla="*/ 38100 h 142875"/>
              <a:gd name="connsiteX8" fmla="*/ 5257800 w 6248400"/>
              <a:gd name="connsiteY8" fmla="*/ 28575 h 142875"/>
              <a:gd name="connsiteX9" fmla="*/ 5810250 w 6248400"/>
              <a:gd name="connsiteY9" fmla="*/ 0 h 142875"/>
              <a:gd name="connsiteX10" fmla="*/ 6162675 w 6248400"/>
              <a:gd name="connsiteY10" fmla="*/ 0 h 142875"/>
              <a:gd name="connsiteX11" fmla="*/ 6248400 w 6248400"/>
              <a:gd name="connsiteY11" fmla="*/ 2857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8400" h="142875">
                <a:moveTo>
                  <a:pt x="0" y="114300"/>
                </a:moveTo>
                <a:lnTo>
                  <a:pt x="352425" y="9525"/>
                </a:lnTo>
                <a:lnTo>
                  <a:pt x="1381125" y="142875"/>
                </a:lnTo>
                <a:lnTo>
                  <a:pt x="2200275" y="57150"/>
                </a:lnTo>
                <a:lnTo>
                  <a:pt x="2847975" y="123825"/>
                </a:lnTo>
                <a:lnTo>
                  <a:pt x="3162300" y="57150"/>
                </a:lnTo>
                <a:lnTo>
                  <a:pt x="3857625" y="38100"/>
                </a:lnTo>
                <a:lnTo>
                  <a:pt x="4619625" y="38100"/>
                </a:lnTo>
                <a:lnTo>
                  <a:pt x="5257800" y="28575"/>
                </a:lnTo>
                <a:lnTo>
                  <a:pt x="5810250" y="0"/>
                </a:lnTo>
                <a:lnTo>
                  <a:pt x="6162675" y="0"/>
                </a:lnTo>
                <a:lnTo>
                  <a:pt x="6248400" y="28575"/>
                </a:lnTo>
              </a:path>
            </a:pathLst>
          </a:cu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p:cNvCxnSpPr>
            <a:stCxn id="5" idx="11"/>
          </p:cNvCxnSpPr>
          <p:nvPr/>
        </p:nvCxnSpPr>
        <p:spPr>
          <a:xfrm>
            <a:off x="8601078" y="2233612"/>
            <a:ext cx="320675" cy="42862"/>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2457453" y="2990853"/>
            <a:ext cx="6010275" cy="47625"/>
          </a:xfrm>
          <a:custGeom>
            <a:avLst/>
            <a:gdLst>
              <a:gd name="connsiteX0" fmla="*/ 0 w 6010275"/>
              <a:gd name="connsiteY0" fmla="*/ 0 h 47625"/>
              <a:gd name="connsiteX1" fmla="*/ 447675 w 6010275"/>
              <a:gd name="connsiteY1" fmla="*/ 0 h 47625"/>
              <a:gd name="connsiteX2" fmla="*/ 1838325 w 6010275"/>
              <a:gd name="connsiteY2" fmla="*/ 28575 h 47625"/>
              <a:gd name="connsiteX3" fmla="*/ 2743200 w 6010275"/>
              <a:gd name="connsiteY3" fmla="*/ 19050 h 47625"/>
              <a:gd name="connsiteX4" fmla="*/ 3295650 w 6010275"/>
              <a:gd name="connsiteY4" fmla="*/ 28575 h 47625"/>
              <a:gd name="connsiteX5" fmla="*/ 4010025 w 6010275"/>
              <a:gd name="connsiteY5" fmla="*/ 9525 h 47625"/>
              <a:gd name="connsiteX6" fmla="*/ 4524375 w 6010275"/>
              <a:gd name="connsiteY6" fmla="*/ 28575 h 47625"/>
              <a:gd name="connsiteX7" fmla="*/ 5219700 w 6010275"/>
              <a:gd name="connsiteY7" fmla="*/ 28575 h 47625"/>
              <a:gd name="connsiteX8" fmla="*/ 5981700 w 6010275"/>
              <a:gd name="connsiteY8" fmla="*/ 38100 h 47625"/>
              <a:gd name="connsiteX9" fmla="*/ 6010275 w 6010275"/>
              <a:gd name="connsiteY9"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10275" h="47625">
                <a:moveTo>
                  <a:pt x="0" y="0"/>
                </a:moveTo>
                <a:lnTo>
                  <a:pt x="447675" y="0"/>
                </a:lnTo>
                <a:lnTo>
                  <a:pt x="1838325" y="28575"/>
                </a:lnTo>
                <a:lnTo>
                  <a:pt x="2743200" y="19050"/>
                </a:lnTo>
                <a:lnTo>
                  <a:pt x="3295650" y="28575"/>
                </a:lnTo>
                <a:lnTo>
                  <a:pt x="4010025" y="9525"/>
                </a:lnTo>
                <a:lnTo>
                  <a:pt x="4524375" y="28575"/>
                </a:lnTo>
                <a:lnTo>
                  <a:pt x="5219700" y="28575"/>
                </a:lnTo>
                <a:lnTo>
                  <a:pt x="5981700" y="38100"/>
                </a:lnTo>
                <a:lnTo>
                  <a:pt x="6010275" y="47625"/>
                </a:lnTo>
              </a:path>
            </a:pathLst>
          </a:cu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p:cNvCxnSpPr>
            <a:stCxn id="7" idx="9"/>
          </p:cNvCxnSpPr>
          <p:nvPr/>
        </p:nvCxnSpPr>
        <p:spPr>
          <a:xfrm>
            <a:off x="8467725" y="3038478"/>
            <a:ext cx="227012" cy="11907"/>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9039225" y="3014662"/>
            <a:ext cx="1238250" cy="0"/>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606021" y="3038475"/>
            <a:ext cx="521153" cy="707886"/>
          </a:xfrm>
          <a:prstGeom prst="rect">
            <a:avLst/>
          </a:prstGeom>
          <a:noFill/>
        </p:spPr>
        <p:txBody>
          <a:bodyPr wrap="square" rtlCol="0">
            <a:spAutoFit/>
          </a:bodyPr>
          <a:lstStyle/>
          <a:p>
            <a:r>
              <a:rPr lang="en-US" sz="4000" b="1" dirty="0"/>
              <a:t>1</a:t>
            </a:r>
            <a:endParaRPr lang="en-US" sz="2400" b="1" dirty="0"/>
          </a:p>
        </p:txBody>
      </p:sp>
      <p:sp>
        <p:nvSpPr>
          <p:cNvPr id="11" name="TextBox 10"/>
          <p:cNvSpPr txBox="1"/>
          <p:nvPr/>
        </p:nvSpPr>
        <p:spPr>
          <a:xfrm>
            <a:off x="6238878" y="1851094"/>
            <a:ext cx="521153" cy="707886"/>
          </a:xfrm>
          <a:prstGeom prst="rect">
            <a:avLst/>
          </a:prstGeom>
          <a:noFill/>
        </p:spPr>
        <p:txBody>
          <a:bodyPr wrap="square" rtlCol="0">
            <a:spAutoFit/>
          </a:bodyPr>
          <a:lstStyle/>
          <a:p>
            <a:r>
              <a:rPr lang="en-US" sz="4000" b="1" dirty="0"/>
              <a:t>2</a:t>
            </a:r>
            <a:endParaRPr lang="en-US" sz="2400" b="1" dirty="0"/>
          </a:p>
        </p:txBody>
      </p:sp>
      <p:sp>
        <p:nvSpPr>
          <p:cNvPr id="12" name="TextBox 11"/>
          <p:cNvSpPr txBox="1"/>
          <p:nvPr/>
        </p:nvSpPr>
        <p:spPr>
          <a:xfrm>
            <a:off x="9265106" y="3190875"/>
            <a:ext cx="521153" cy="707886"/>
          </a:xfrm>
          <a:prstGeom prst="rect">
            <a:avLst/>
          </a:prstGeom>
          <a:noFill/>
        </p:spPr>
        <p:txBody>
          <a:bodyPr wrap="square" rtlCol="0">
            <a:spAutoFit/>
          </a:bodyPr>
          <a:lstStyle/>
          <a:p>
            <a:r>
              <a:rPr lang="en-US" sz="4000" b="1" dirty="0"/>
              <a:t>3</a:t>
            </a:r>
            <a:endParaRPr lang="en-US" sz="2400" b="1" dirty="0"/>
          </a:p>
        </p:txBody>
      </p:sp>
      <p:sp>
        <p:nvSpPr>
          <p:cNvPr id="10" name="Oval 9"/>
          <p:cNvSpPr/>
          <p:nvPr/>
        </p:nvSpPr>
        <p:spPr>
          <a:xfrm>
            <a:off x="4463823" y="2990850"/>
            <a:ext cx="805542" cy="805542"/>
          </a:xfrm>
          <a:prstGeom prst="ellipse">
            <a:avLst/>
          </a:prstGeom>
          <a:solidFill>
            <a:srgbClr val="FFFF00">
              <a:alpha val="25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9736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left)">
                                      <p:cBhvr>
                                        <p:cTn id="9" dur="1000"/>
                                        <p:tgtEl>
                                          <p:spTgt spid="7"/>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25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par>
                                <p:cTn id="18" presetID="22" presetClass="entr" presetSubtype="8"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1000"/>
                                        <p:tgtEl>
                                          <p:spTgt spid="5"/>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25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22" presetClass="entr" presetSubtype="2"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righ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4" grpId="0"/>
      <p:bldP spid="11" grpId="0"/>
      <p:bldP spid="12" grpId="0"/>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Vegetated Biofiler</a:t>
            </a:r>
          </a:p>
        </p:txBody>
      </p:sp>
      <p:sp>
        <p:nvSpPr>
          <p:cNvPr id="3" name="Content Placeholder 2"/>
          <p:cNvSpPr>
            <a:spLocks noGrp="1"/>
          </p:cNvSpPr>
          <p:nvPr>
            <p:ph idx="1"/>
          </p:nvPr>
        </p:nvSpPr>
        <p:spPr>
          <a:xfrm>
            <a:off x="609600" y="1600203"/>
            <a:ext cx="5408814" cy="4525963"/>
          </a:xfrm>
        </p:spPr>
        <p:txBody>
          <a:bodyPr/>
          <a:lstStyle/>
          <a:p>
            <a:r>
              <a:rPr lang="en-US" dirty="0"/>
              <a:t>L&amp;D Vol. 2 Section 1117.2.2</a:t>
            </a:r>
          </a:p>
          <a:p>
            <a:r>
              <a:rPr lang="en-US" dirty="0"/>
              <a:t>Provides quality treatment only (not quantity)</a:t>
            </a:r>
          </a:p>
        </p:txBody>
      </p:sp>
      <p:pic>
        <p:nvPicPr>
          <p:cNvPr id="4" name="Picture 2" descr="C:\Users\prier\Desktop\BMP Photos\Veg. Biofilter (81918) Deleware\20140925_12524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494" r="28208" b="19707"/>
          <a:stretch/>
        </p:blipFill>
        <p:spPr bwMode="auto">
          <a:xfrm rot="5400000">
            <a:off x="6187971" y="943972"/>
            <a:ext cx="5549071" cy="6154192"/>
          </a:xfrm>
          <a:prstGeom prst="rect">
            <a:avLst/>
          </a:prstGeom>
          <a:noFill/>
          <a:ln w="19050">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0308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Vegetated Biofilter Sizing</a:t>
            </a:r>
          </a:p>
        </p:txBody>
      </p:sp>
      <p:sp>
        <p:nvSpPr>
          <p:cNvPr id="3" name="Content Placeholder 2"/>
          <p:cNvSpPr>
            <a:spLocks noGrp="1"/>
          </p:cNvSpPr>
          <p:nvPr>
            <p:ph idx="1"/>
          </p:nvPr>
        </p:nvSpPr>
        <p:spPr/>
        <p:txBody>
          <a:bodyPr/>
          <a:lstStyle/>
          <a:p>
            <a:r>
              <a:rPr lang="en-US" dirty="0"/>
              <a:t>Area 1 (4.0 ac):</a:t>
            </a:r>
          </a:p>
          <a:p>
            <a:pPr lvl="1"/>
            <a:r>
              <a:rPr lang="en-US" dirty="0"/>
              <a:t>1.1 ac within R/W; C=0.9</a:t>
            </a:r>
          </a:p>
          <a:p>
            <a:pPr lvl="1"/>
            <a:r>
              <a:rPr lang="en-US" dirty="0"/>
              <a:t>2.9 ac woods; C=0.3</a:t>
            </a:r>
          </a:p>
          <a:p>
            <a:pPr lvl="1"/>
            <a:r>
              <a:rPr lang="en-US" dirty="0"/>
              <a:t>(1.1ac * 0.9 + 2.9ac * 0.3) / 4.0 ac</a:t>
            </a:r>
          </a:p>
          <a:p>
            <a:pPr lvl="1"/>
            <a:r>
              <a:rPr lang="en-US" dirty="0"/>
              <a:t>Weighted C = 0.465</a:t>
            </a:r>
          </a:p>
          <a:p>
            <a:pPr lvl="1"/>
            <a:r>
              <a:rPr lang="en-US" dirty="0"/>
              <a:t>WQ</a:t>
            </a:r>
            <a:r>
              <a:rPr lang="en-US" baseline="-25000" dirty="0"/>
              <a:t>F</a:t>
            </a:r>
            <a:r>
              <a:rPr lang="en-US" dirty="0"/>
              <a:t> = 0.465 * 0.65in/hr * 4.0ac = </a:t>
            </a:r>
            <a:r>
              <a:rPr lang="en-US" u="sng" dirty="0"/>
              <a:t>1.209 cfs</a:t>
            </a:r>
          </a:p>
          <a:p>
            <a:pPr lvl="1"/>
            <a:r>
              <a:rPr lang="en-US" dirty="0"/>
              <a:t>Treatment credit = 1.1 ac</a:t>
            </a:r>
          </a:p>
          <a:p>
            <a:pPr lvl="1"/>
            <a:r>
              <a:rPr lang="en-US" dirty="0"/>
              <a:t>1.1 ac &gt; 0.57 ac</a:t>
            </a:r>
          </a:p>
        </p:txBody>
      </p:sp>
    </p:spTree>
    <p:extLst>
      <p:ext uri="{BB962C8B-B14F-4D97-AF65-F5344CB8AC3E}">
        <p14:creationId xmlns:p14="http://schemas.microsoft.com/office/powerpoint/2010/main" val="274857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ODOT Design Resources</a:t>
            </a:r>
          </a:p>
        </p:txBody>
      </p:sp>
      <p:sp>
        <p:nvSpPr>
          <p:cNvPr id="3" name="Content Placeholder 2"/>
          <p:cNvSpPr>
            <a:spLocks noGrp="1"/>
          </p:cNvSpPr>
          <p:nvPr>
            <p:ph idx="1"/>
          </p:nvPr>
        </p:nvSpPr>
        <p:spPr/>
        <p:txBody>
          <a:bodyPr/>
          <a:lstStyle/>
          <a:p>
            <a:r>
              <a:rPr lang="en-US" dirty="0"/>
              <a:t>BMP_Calcs_(Updated Jan 2017).xls</a:t>
            </a:r>
          </a:p>
        </p:txBody>
      </p:sp>
    </p:spTree>
    <p:extLst>
      <p:ext uri="{BB962C8B-B14F-4D97-AF65-F5344CB8AC3E}">
        <p14:creationId xmlns:p14="http://schemas.microsoft.com/office/powerpoint/2010/main" val="2169601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ODOT Design Resources</a:t>
            </a:r>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314440" y="1224477"/>
            <a:ext cx="11417589" cy="4985130"/>
          </a:xfrm>
          <a:prstGeom prst="rect">
            <a:avLst/>
          </a:prstGeom>
          <a:ln w="19050">
            <a:solidFill>
              <a:schemeClr val="tx1"/>
            </a:solidFill>
          </a:ln>
        </p:spPr>
      </p:pic>
    </p:spTree>
    <p:extLst>
      <p:ext uri="{BB962C8B-B14F-4D97-AF65-F5344CB8AC3E}">
        <p14:creationId xmlns:p14="http://schemas.microsoft.com/office/powerpoint/2010/main" val="14206939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Vegetated Biofilter Sizing</a:t>
            </a:r>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3" y="1282702"/>
            <a:ext cx="9146121" cy="4785519"/>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reeform 4"/>
          <p:cNvSpPr/>
          <p:nvPr/>
        </p:nvSpPr>
        <p:spPr>
          <a:xfrm>
            <a:off x="2332831" y="2205040"/>
            <a:ext cx="6248400" cy="142875"/>
          </a:xfrm>
          <a:custGeom>
            <a:avLst/>
            <a:gdLst>
              <a:gd name="connsiteX0" fmla="*/ 0 w 6248400"/>
              <a:gd name="connsiteY0" fmla="*/ 114300 h 142875"/>
              <a:gd name="connsiteX1" fmla="*/ 352425 w 6248400"/>
              <a:gd name="connsiteY1" fmla="*/ 9525 h 142875"/>
              <a:gd name="connsiteX2" fmla="*/ 1381125 w 6248400"/>
              <a:gd name="connsiteY2" fmla="*/ 142875 h 142875"/>
              <a:gd name="connsiteX3" fmla="*/ 2200275 w 6248400"/>
              <a:gd name="connsiteY3" fmla="*/ 57150 h 142875"/>
              <a:gd name="connsiteX4" fmla="*/ 2847975 w 6248400"/>
              <a:gd name="connsiteY4" fmla="*/ 123825 h 142875"/>
              <a:gd name="connsiteX5" fmla="*/ 3162300 w 6248400"/>
              <a:gd name="connsiteY5" fmla="*/ 57150 h 142875"/>
              <a:gd name="connsiteX6" fmla="*/ 3857625 w 6248400"/>
              <a:gd name="connsiteY6" fmla="*/ 38100 h 142875"/>
              <a:gd name="connsiteX7" fmla="*/ 4619625 w 6248400"/>
              <a:gd name="connsiteY7" fmla="*/ 38100 h 142875"/>
              <a:gd name="connsiteX8" fmla="*/ 5257800 w 6248400"/>
              <a:gd name="connsiteY8" fmla="*/ 28575 h 142875"/>
              <a:gd name="connsiteX9" fmla="*/ 5810250 w 6248400"/>
              <a:gd name="connsiteY9" fmla="*/ 0 h 142875"/>
              <a:gd name="connsiteX10" fmla="*/ 6162675 w 6248400"/>
              <a:gd name="connsiteY10" fmla="*/ 0 h 142875"/>
              <a:gd name="connsiteX11" fmla="*/ 6248400 w 6248400"/>
              <a:gd name="connsiteY11" fmla="*/ 2857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8400" h="142875">
                <a:moveTo>
                  <a:pt x="0" y="114300"/>
                </a:moveTo>
                <a:lnTo>
                  <a:pt x="352425" y="9525"/>
                </a:lnTo>
                <a:lnTo>
                  <a:pt x="1381125" y="142875"/>
                </a:lnTo>
                <a:lnTo>
                  <a:pt x="2200275" y="57150"/>
                </a:lnTo>
                <a:lnTo>
                  <a:pt x="2847975" y="123825"/>
                </a:lnTo>
                <a:lnTo>
                  <a:pt x="3162300" y="57150"/>
                </a:lnTo>
                <a:lnTo>
                  <a:pt x="3857625" y="38100"/>
                </a:lnTo>
                <a:lnTo>
                  <a:pt x="4619625" y="38100"/>
                </a:lnTo>
                <a:lnTo>
                  <a:pt x="5257800" y="28575"/>
                </a:lnTo>
                <a:lnTo>
                  <a:pt x="5810250" y="0"/>
                </a:lnTo>
                <a:lnTo>
                  <a:pt x="6162675" y="0"/>
                </a:lnTo>
                <a:lnTo>
                  <a:pt x="6248400" y="28575"/>
                </a:lnTo>
              </a:path>
            </a:pathLst>
          </a:cu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p:cNvCxnSpPr>
            <a:stCxn id="5" idx="11"/>
          </p:cNvCxnSpPr>
          <p:nvPr/>
        </p:nvCxnSpPr>
        <p:spPr>
          <a:xfrm>
            <a:off x="8581234" y="2233612"/>
            <a:ext cx="320675" cy="42862"/>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2457453" y="2990853"/>
            <a:ext cx="6010275" cy="47625"/>
          </a:xfrm>
          <a:custGeom>
            <a:avLst/>
            <a:gdLst>
              <a:gd name="connsiteX0" fmla="*/ 0 w 6010275"/>
              <a:gd name="connsiteY0" fmla="*/ 0 h 47625"/>
              <a:gd name="connsiteX1" fmla="*/ 447675 w 6010275"/>
              <a:gd name="connsiteY1" fmla="*/ 0 h 47625"/>
              <a:gd name="connsiteX2" fmla="*/ 1838325 w 6010275"/>
              <a:gd name="connsiteY2" fmla="*/ 28575 h 47625"/>
              <a:gd name="connsiteX3" fmla="*/ 2743200 w 6010275"/>
              <a:gd name="connsiteY3" fmla="*/ 19050 h 47625"/>
              <a:gd name="connsiteX4" fmla="*/ 3295650 w 6010275"/>
              <a:gd name="connsiteY4" fmla="*/ 28575 h 47625"/>
              <a:gd name="connsiteX5" fmla="*/ 4010025 w 6010275"/>
              <a:gd name="connsiteY5" fmla="*/ 9525 h 47625"/>
              <a:gd name="connsiteX6" fmla="*/ 4524375 w 6010275"/>
              <a:gd name="connsiteY6" fmla="*/ 28575 h 47625"/>
              <a:gd name="connsiteX7" fmla="*/ 5219700 w 6010275"/>
              <a:gd name="connsiteY7" fmla="*/ 28575 h 47625"/>
              <a:gd name="connsiteX8" fmla="*/ 5981700 w 6010275"/>
              <a:gd name="connsiteY8" fmla="*/ 38100 h 47625"/>
              <a:gd name="connsiteX9" fmla="*/ 6010275 w 6010275"/>
              <a:gd name="connsiteY9"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10275" h="47625">
                <a:moveTo>
                  <a:pt x="0" y="0"/>
                </a:moveTo>
                <a:lnTo>
                  <a:pt x="447675" y="0"/>
                </a:lnTo>
                <a:lnTo>
                  <a:pt x="1838325" y="28575"/>
                </a:lnTo>
                <a:lnTo>
                  <a:pt x="2743200" y="19050"/>
                </a:lnTo>
                <a:lnTo>
                  <a:pt x="3295650" y="28575"/>
                </a:lnTo>
                <a:lnTo>
                  <a:pt x="4010025" y="9525"/>
                </a:lnTo>
                <a:lnTo>
                  <a:pt x="4524375" y="28575"/>
                </a:lnTo>
                <a:lnTo>
                  <a:pt x="5219700" y="28575"/>
                </a:lnTo>
                <a:lnTo>
                  <a:pt x="5981700" y="38100"/>
                </a:lnTo>
                <a:lnTo>
                  <a:pt x="6010275" y="47625"/>
                </a:lnTo>
              </a:path>
            </a:pathLst>
          </a:cu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p:cNvCxnSpPr>
            <a:stCxn id="7" idx="9"/>
          </p:cNvCxnSpPr>
          <p:nvPr/>
        </p:nvCxnSpPr>
        <p:spPr>
          <a:xfrm>
            <a:off x="8467725" y="3038478"/>
            <a:ext cx="227012" cy="11907"/>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9039225" y="3014662"/>
            <a:ext cx="1238250" cy="0"/>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606021" y="3038475"/>
            <a:ext cx="521153" cy="707886"/>
          </a:xfrm>
          <a:prstGeom prst="rect">
            <a:avLst/>
          </a:prstGeom>
          <a:noFill/>
        </p:spPr>
        <p:txBody>
          <a:bodyPr wrap="square" rtlCol="0">
            <a:spAutoFit/>
          </a:bodyPr>
          <a:lstStyle/>
          <a:p>
            <a:r>
              <a:rPr lang="en-US" sz="4000" b="1" dirty="0"/>
              <a:t>1</a:t>
            </a:r>
            <a:endParaRPr lang="en-US" sz="2400" b="1" dirty="0"/>
          </a:p>
        </p:txBody>
      </p:sp>
      <p:sp>
        <p:nvSpPr>
          <p:cNvPr id="11" name="TextBox 10"/>
          <p:cNvSpPr txBox="1"/>
          <p:nvPr/>
        </p:nvSpPr>
        <p:spPr>
          <a:xfrm>
            <a:off x="6238878" y="1851094"/>
            <a:ext cx="521153" cy="707886"/>
          </a:xfrm>
          <a:prstGeom prst="rect">
            <a:avLst/>
          </a:prstGeom>
          <a:noFill/>
        </p:spPr>
        <p:txBody>
          <a:bodyPr wrap="square" rtlCol="0">
            <a:spAutoFit/>
          </a:bodyPr>
          <a:lstStyle/>
          <a:p>
            <a:r>
              <a:rPr lang="en-US" sz="4000" b="1" dirty="0"/>
              <a:t>2</a:t>
            </a:r>
            <a:endParaRPr lang="en-US" sz="2400" b="1" dirty="0"/>
          </a:p>
        </p:txBody>
      </p:sp>
      <p:sp>
        <p:nvSpPr>
          <p:cNvPr id="12" name="TextBox 11"/>
          <p:cNvSpPr txBox="1"/>
          <p:nvPr/>
        </p:nvSpPr>
        <p:spPr>
          <a:xfrm>
            <a:off x="9265106" y="3190875"/>
            <a:ext cx="521153" cy="707886"/>
          </a:xfrm>
          <a:prstGeom prst="rect">
            <a:avLst/>
          </a:prstGeom>
          <a:noFill/>
        </p:spPr>
        <p:txBody>
          <a:bodyPr wrap="square" rtlCol="0">
            <a:spAutoFit/>
          </a:bodyPr>
          <a:lstStyle/>
          <a:p>
            <a:r>
              <a:rPr lang="en-US" sz="4000" b="1" dirty="0"/>
              <a:t>3</a:t>
            </a:r>
            <a:endParaRPr lang="en-US" sz="2400" b="1" dirty="0"/>
          </a:p>
        </p:txBody>
      </p:sp>
      <p:sp>
        <p:nvSpPr>
          <p:cNvPr id="13" name="Oval 12"/>
          <p:cNvSpPr/>
          <p:nvPr/>
        </p:nvSpPr>
        <p:spPr>
          <a:xfrm>
            <a:off x="6096680" y="1818754"/>
            <a:ext cx="805542" cy="805542"/>
          </a:xfrm>
          <a:prstGeom prst="ellipse">
            <a:avLst/>
          </a:prstGeom>
          <a:solidFill>
            <a:srgbClr val="FFFF00">
              <a:alpha val="25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1233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Vegetated Biofilter Sizing</a:t>
            </a:r>
          </a:p>
        </p:txBody>
      </p:sp>
      <p:sp>
        <p:nvSpPr>
          <p:cNvPr id="3" name="Content Placeholder 2"/>
          <p:cNvSpPr>
            <a:spLocks noGrp="1"/>
          </p:cNvSpPr>
          <p:nvPr>
            <p:ph idx="1"/>
          </p:nvPr>
        </p:nvSpPr>
        <p:spPr/>
        <p:txBody>
          <a:bodyPr/>
          <a:lstStyle/>
          <a:p>
            <a:r>
              <a:rPr lang="en-US" dirty="0"/>
              <a:t>Area 2 (2.1 ac):</a:t>
            </a:r>
          </a:p>
          <a:p>
            <a:pPr lvl="1"/>
            <a:r>
              <a:rPr lang="en-US" dirty="0"/>
              <a:t>1.3 ac within R/W; C=0.9</a:t>
            </a:r>
          </a:p>
          <a:p>
            <a:pPr lvl="1"/>
            <a:r>
              <a:rPr lang="en-US" dirty="0"/>
              <a:t>0.8 ac woods; C=0.3</a:t>
            </a:r>
          </a:p>
          <a:p>
            <a:pPr lvl="1"/>
            <a:r>
              <a:rPr lang="en-US" dirty="0"/>
              <a:t>(1.3ac * 0.9 + 0.8ac * 0.3) / 2.1 ac</a:t>
            </a:r>
          </a:p>
          <a:p>
            <a:pPr lvl="1"/>
            <a:r>
              <a:rPr lang="en-US" dirty="0"/>
              <a:t>Weighted C = 0.67</a:t>
            </a:r>
          </a:p>
          <a:p>
            <a:pPr lvl="1"/>
            <a:r>
              <a:rPr lang="en-US" dirty="0"/>
              <a:t>WQ</a:t>
            </a:r>
            <a:r>
              <a:rPr lang="en-US" baseline="-25000" dirty="0"/>
              <a:t>F</a:t>
            </a:r>
            <a:r>
              <a:rPr lang="en-US" dirty="0"/>
              <a:t> = 0.67 * 0.65in/hr * 2.1ac = </a:t>
            </a:r>
            <a:r>
              <a:rPr lang="en-US" u="sng" dirty="0"/>
              <a:t>0.915 cfs</a:t>
            </a:r>
          </a:p>
          <a:p>
            <a:pPr lvl="1"/>
            <a:r>
              <a:rPr lang="en-US" dirty="0"/>
              <a:t>Treatment credit = 1.3 ac</a:t>
            </a:r>
          </a:p>
          <a:p>
            <a:pPr lvl="1"/>
            <a:r>
              <a:rPr lang="en-US" dirty="0"/>
              <a:t>1.3 ac &gt; 0.57 ac</a:t>
            </a:r>
          </a:p>
        </p:txBody>
      </p:sp>
    </p:spTree>
    <p:extLst>
      <p:ext uri="{BB962C8B-B14F-4D97-AF65-F5344CB8AC3E}">
        <p14:creationId xmlns:p14="http://schemas.microsoft.com/office/powerpoint/2010/main" val="230033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Vegetated Biofilter Sizing</a:t>
            </a:r>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3" y="1282702"/>
            <a:ext cx="9146121" cy="4785519"/>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reeform 4"/>
          <p:cNvSpPr/>
          <p:nvPr/>
        </p:nvSpPr>
        <p:spPr>
          <a:xfrm>
            <a:off x="2352675" y="2202659"/>
            <a:ext cx="6248400" cy="142875"/>
          </a:xfrm>
          <a:custGeom>
            <a:avLst/>
            <a:gdLst>
              <a:gd name="connsiteX0" fmla="*/ 0 w 6248400"/>
              <a:gd name="connsiteY0" fmla="*/ 114300 h 142875"/>
              <a:gd name="connsiteX1" fmla="*/ 352425 w 6248400"/>
              <a:gd name="connsiteY1" fmla="*/ 9525 h 142875"/>
              <a:gd name="connsiteX2" fmla="*/ 1381125 w 6248400"/>
              <a:gd name="connsiteY2" fmla="*/ 142875 h 142875"/>
              <a:gd name="connsiteX3" fmla="*/ 2200275 w 6248400"/>
              <a:gd name="connsiteY3" fmla="*/ 57150 h 142875"/>
              <a:gd name="connsiteX4" fmla="*/ 2847975 w 6248400"/>
              <a:gd name="connsiteY4" fmla="*/ 123825 h 142875"/>
              <a:gd name="connsiteX5" fmla="*/ 3162300 w 6248400"/>
              <a:gd name="connsiteY5" fmla="*/ 57150 h 142875"/>
              <a:gd name="connsiteX6" fmla="*/ 3857625 w 6248400"/>
              <a:gd name="connsiteY6" fmla="*/ 38100 h 142875"/>
              <a:gd name="connsiteX7" fmla="*/ 4619625 w 6248400"/>
              <a:gd name="connsiteY7" fmla="*/ 38100 h 142875"/>
              <a:gd name="connsiteX8" fmla="*/ 5257800 w 6248400"/>
              <a:gd name="connsiteY8" fmla="*/ 28575 h 142875"/>
              <a:gd name="connsiteX9" fmla="*/ 5810250 w 6248400"/>
              <a:gd name="connsiteY9" fmla="*/ 0 h 142875"/>
              <a:gd name="connsiteX10" fmla="*/ 6162675 w 6248400"/>
              <a:gd name="connsiteY10" fmla="*/ 0 h 142875"/>
              <a:gd name="connsiteX11" fmla="*/ 6248400 w 6248400"/>
              <a:gd name="connsiteY11" fmla="*/ 2857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8400" h="142875">
                <a:moveTo>
                  <a:pt x="0" y="114300"/>
                </a:moveTo>
                <a:lnTo>
                  <a:pt x="352425" y="9525"/>
                </a:lnTo>
                <a:lnTo>
                  <a:pt x="1381125" y="142875"/>
                </a:lnTo>
                <a:lnTo>
                  <a:pt x="2200275" y="57150"/>
                </a:lnTo>
                <a:lnTo>
                  <a:pt x="2847975" y="123825"/>
                </a:lnTo>
                <a:lnTo>
                  <a:pt x="3162300" y="57150"/>
                </a:lnTo>
                <a:lnTo>
                  <a:pt x="3857625" y="38100"/>
                </a:lnTo>
                <a:lnTo>
                  <a:pt x="4619625" y="38100"/>
                </a:lnTo>
                <a:lnTo>
                  <a:pt x="5257800" y="28575"/>
                </a:lnTo>
                <a:lnTo>
                  <a:pt x="5810250" y="0"/>
                </a:lnTo>
                <a:lnTo>
                  <a:pt x="6162675" y="0"/>
                </a:lnTo>
                <a:lnTo>
                  <a:pt x="6248400" y="28575"/>
                </a:lnTo>
              </a:path>
            </a:pathLst>
          </a:cu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p:cNvCxnSpPr>
            <a:stCxn id="5" idx="11"/>
          </p:cNvCxnSpPr>
          <p:nvPr/>
        </p:nvCxnSpPr>
        <p:spPr>
          <a:xfrm>
            <a:off x="8601078" y="2231231"/>
            <a:ext cx="320675" cy="42862"/>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2457453" y="2990853"/>
            <a:ext cx="6010275" cy="47625"/>
          </a:xfrm>
          <a:custGeom>
            <a:avLst/>
            <a:gdLst>
              <a:gd name="connsiteX0" fmla="*/ 0 w 6010275"/>
              <a:gd name="connsiteY0" fmla="*/ 0 h 47625"/>
              <a:gd name="connsiteX1" fmla="*/ 447675 w 6010275"/>
              <a:gd name="connsiteY1" fmla="*/ 0 h 47625"/>
              <a:gd name="connsiteX2" fmla="*/ 1838325 w 6010275"/>
              <a:gd name="connsiteY2" fmla="*/ 28575 h 47625"/>
              <a:gd name="connsiteX3" fmla="*/ 2743200 w 6010275"/>
              <a:gd name="connsiteY3" fmla="*/ 19050 h 47625"/>
              <a:gd name="connsiteX4" fmla="*/ 3295650 w 6010275"/>
              <a:gd name="connsiteY4" fmla="*/ 28575 h 47625"/>
              <a:gd name="connsiteX5" fmla="*/ 4010025 w 6010275"/>
              <a:gd name="connsiteY5" fmla="*/ 9525 h 47625"/>
              <a:gd name="connsiteX6" fmla="*/ 4524375 w 6010275"/>
              <a:gd name="connsiteY6" fmla="*/ 28575 h 47625"/>
              <a:gd name="connsiteX7" fmla="*/ 5219700 w 6010275"/>
              <a:gd name="connsiteY7" fmla="*/ 28575 h 47625"/>
              <a:gd name="connsiteX8" fmla="*/ 5981700 w 6010275"/>
              <a:gd name="connsiteY8" fmla="*/ 38100 h 47625"/>
              <a:gd name="connsiteX9" fmla="*/ 6010275 w 6010275"/>
              <a:gd name="connsiteY9"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10275" h="47625">
                <a:moveTo>
                  <a:pt x="0" y="0"/>
                </a:moveTo>
                <a:lnTo>
                  <a:pt x="447675" y="0"/>
                </a:lnTo>
                <a:lnTo>
                  <a:pt x="1838325" y="28575"/>
                </a:lnTo>
                <a:lnTo>
                  <a:pt x="2743200" y="19050"/>
                </a:lnTo>
                <a:lnTo>
                  <a:pt x="3295650" y="28575"/>
                </a:lnTo>
                <a:lnTo>
                  <a:pt x="4010025" y="9525"/>
                </a:lnTo>
                <a:lnTo>
                  <a:pt x="4524375" y="28575"/>
                </a:lnTo>
                <a:lnTo>
                  <a:pt x="5219700" y="28575"/>
                </a:lnTo>
                <a:lnTo>
                  <a:pt x="5981700" y="38100"/>
                </a:lnTo>
                <a:lnTo>
                  <a:pt x="6010275" y="47625"/>
                </a:lnTo>
              </a:path>
            </a:pathLst>
          </a:cu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p:cNvCxnSpPr>
            <a:stCxn id="7" idx="9"/>
          </p:cNvCxnSpPr>
          <p:nvPr/>
        </p:nvCxnSpPr>
        <p:spPr>
          <a:xfrm>
            <a:off x="8467725" y="3038478"/>
            <a:ext cx="227012" cy="11907"/>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9039225" y="3014662"/>
            <a:ext cx="1238250" cy="0"/>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606021" y="3038475"/>
            <a:ext cx="521153" cy="707886"/>
          </a:xfrm>
          <a:prstGeom prst="rect">
            <a:avLst/>
          </a:prstGeom>
          <a:noFill/>
        </p:spPr>
        <p:txBody>
          <a:bodyPr wrap="square" rtlCol="0">
            <a:spAutoFit/>
          </a:bodyPr>
          <a:lstStyle/>
          <a:p>
            <a:r>
              <a:rPr lang="en-US" sz="4000" b="1" dirty="0"/>
              <a:t>1</a:t>
            </a:r>
            <a:endParaRPr lang="en-US" sz="2400" b="1" dirty="0"/>
          </a:p>
        </p:txBody>
      </p:sp>
      <p:sp>
        <p:nvSpPr>
          <p:cNvPr id="11" name="TextBox 10"/>
          <p:cNvSpPr txBox="1"/>
          <p:nvPr/>
        </p:nvSpPr>
        <p:spPr>
          <a:xfrm>
            <a:off x="6238878" y="1851094"/>
            <a:ext cx="521153" cy="707886"/>
          </a:xfrm>
          <a:prstGeom prst="rect">
            <a:avLst/>
          </a:prstGeom>
          <a:noFill/>
        </p:spPr>
        <p:txBody>
          <a:bodyPr wrap="square" rtlCol="0">
            <a:spAutoFit/>
          </a:bodyPr>
          <a:lstStyle/>
          <a:p>
            <a:r>
              <a:rPr lang="en-US" sz="4000" b="1" dirty="0"/>
              <a:t>2</a:t>
            </a:r>
            <a:endParaRPr lang="en-US" sz="2400" b="1" dirty="0"/>
          </a:p>
        </p:txBody>
      </p:sp>
      <p:sp>
        <p:nvSpPr>
          <p:cNvPr id="12" name="TextBox 11"/>
          <p:cNvSpPr txBox="1"/>
          <p:nvPr/>
        </p:nvSpPr>
        <p:spPr>
          <a:xfrm>
            <a:off x="9265106" y="3190875"/>
            <a:ext cx="521153" cy="707886"/>
          </a:xfrm>
          <a:prstGeom prst="rect">
            <a:avLst/>
          </a:prstGeom>
          <a:noFill/>
        </p:spPr>
        <p:txBody>
          <a:bodyPr wrap="square" rtlCol="0">
            <a:spAutoFit/>
          </a:bodyPr>
          <a:lstStyle/>
          <a:p>
            <a:r>
              <a:rPr lang="en-US" sz="4000" b="1" dirty="0"/>
              <a:t>3</a:t>
            </a:r>
            <a:endParaRPr lang="en-US" sz="2400" b="1" dirty="0"/>
          </a:p>
        </p:txBody>
      </p:sp>
      <p:sp>
        <p:nvSpPr>
          <p:cNvPr id="13" name="Oval 12"/>
          <p:cNvSpPr/>
          <p:nvPr/>
        </p:nvSpPr>
        <p:spPr>
          <a:xfrm>
            <a:off x="9122908" y="3125877"/>
            <a:ext cx="805542" cy="805542"/>
          </a:xfrm>
          <a:prstGeom prst="ellipse">
            <a:avLst/>
          </a:prstGeom>
          <a:solidFill>
            <a:srgbClr val="FFFF00">
              <a:alpha val="25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9252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Vegetated Biofilter Sizing</a:t>
            </a:r>
          </a:p>
        </p:txBody>
      </p:sp>
      <p:sp>
        <p:nvSpPr>
          <p:cNvPr id="3" name="Content Placeholder 2"/>
          <p:cNvSpPr>
            <a:spLocks noGrp="1"/>
          </p:cNvSpPr>
          <p:nvPr>
            <p:ph idx="1"/>
          </p:nvPr>
        </p:nvSpPr>
        <p:spPr/>
        <p:txBody>
          <a:bodyPr/>
          <a:lstStyle/>
          <a:p>
            <a:r>
              <a:rPr lang="en-US" dirty="0"/>
              <a:t>Area 3 (0.6 ac):</a:t>
            </a:r>
          </a:p>
          <a:p>
            <a:pPr lvl="1"/>
            <a:r>
              <a:rPr lang="en-US" dirty="0"/>
              <a:t>0.2 ac within R/W</a:t>
            </a:r>
          </a:p>
          <a:p>
            <a:pPr lvl="1"/>
            <a:r>
              <a:rPr lang="en-US" dirty="0"/>
              <a:t>Since 0.2 ac &lt; 0.57 ac treatment requirement, don’t go any further</a:t>
            </a:r>
          </a:p>
        </p:txBody>
      </p:sp>
    </p:spTree>
    <p:extLst>
      <p:ext uri="{BB962C8B-B14F-4D97-AF65-F5344CB8AC3E}">
        <p14:creationId xmlns:p14="http://schemas.microsoft.com/office/powerpoint/2010/main" val="292617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Vegetated Biofilter Sizing</a:t>
            </a:r>
          </a:p>
        </p:txBody>
      </p:sp>
      <p:sp>
        <p:nvSpPr>
          <p:cNvPr id="3" name="Content Placeholder 2"/>
          <p:cNvSpPr>
            <a:spLocks noGrp="1"/>
          </p:cNvSpPr>
          <p:nvPr>
            <p:ph idx="1"/>
          </p:nvPr>
        </p:nvSpPr>
        <p:spPr/>
        <p:txBody>
          <a:bodyPr/>
          <a:lstStyle/>
          <a:p>
            <a:r>
              <a:rPr lang="en-US" sz="2400" dirty="0"/>
              <a:t>Determine vegetated biofilter bottom width for Area 1 and Area 2:  Manning’s Equation:</a:t>
            </a:r>
          </a:p>
        </p:txBody>
      </p:sp>
      <p:pic>
        <p:nvPicPr>
          <p:cNvPr id="5" name="Picture 4"/>
          <p:cNvPicPr>
            <a:picLocks noChangeAspect="1"/>
          </p:cNvPicPr>
          <p:nvPr/>
        </p:nvPicPr>
        <p:blipFill>
          <a:blip r:embed="rId2"/>
          <a:stretch>
            <a:fillRect/>
          </a:stretch>
        </p:blipFill>
        <p:spPr>
          <a:xfrm>
            <a:off x="1592547" y="2375274"/>
            <a:ext cx="9007172" cy="4005158"/>
          </a:xfrm>
          <a:prstGeom prst="rect">
            <a:avLst/>
          </a:prstGeom>
        </p:spPr>
      </p:pic>
      <p:sp>
        <p:nvSpPr>
          <p:cNvPr id="6" name="TextBox 5"/>
          <p:cNvSpPr txBox="1"/>
          <p:nvPr/>
        </p:nvSpPr>
        <p:spPr>
          <a:xfrm>
            <a:off x="7423638" y="4647047"/>
            <a:ext cx="3086100" cy="369332"/>
          </a:xfrm>
          <a:prstGeom prst="rect">
            <a:avLst/>
          </a:prstGeom>
          <a:solidFill>
            <a:schemeClr val="bg1"/>
          </a:solidFill>
        </p:spPr>
        <p:txBody>
          <a:bodyPr wrap="square" rtlCol="0">
            <a:spAutoFit/>
          </a:bodyPr>
          <a:lstStyle/>
          <a:p>
            <a:r>
              <a:rPr lang="en-US" dirty="0"/>
              <a:t>(0.15 for Vegetated Biofilter)</a:t>
            </a:r>
          </a:p>
        </p:txBody>
      </p:sp>
    </p:spTree>
    <p:extLst>
      <p:ext uri="{BB962C8B-B14F-4D97-AF65-F5344CB8AC3E}">
        <p14:creationId xmlns:p14="http://schemas.microsoft.com/office/powerpoint/2010/main" val="20921781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Vegetated Biofilter Sizing</a:t>
            </a:r>
          </a:p>
        </p:txBody>
      </p:sp>
      <p:sp>
        <p:nvSpPr>
          <p:cNvPr id="3" name="Content Placeholder 2"/>
          <p:cNvSpPr>
            <a:spLocks noGrp="1"/>
          </p:cNvSpPr>
          <p:nvPr>
            <p:ph idx="1"/>
          </p:nvPr>
        </p:nvSpPr>
        <p:spPr>
          <a:xfrm>
            <a:off x="573578" y="1600203"/>
            <a:ext cx="9840422" cy="4525963"/>
          </a:xfrm>
        </p:spPr>
        <p:txBody>
          <a:bodyPr/>
          <a:lstStyle/>
          <a:p>
            <a:endParaRPr lang="en-US" dirty="0"/>
          </a:p>
          <a:p>
            <a:r>
              <a:rPr lang="en-US" dirty="0"/>
              <a:t>Q = WQ</a:t>
            </a:r>
            <a:r>
              <a:rPr lang="en-US" baseline="-25000" dirty="0"/>
              <a:t>F</a:t>
            </a:r>
            <a:r>
              <a:rPr lang="en-US" dirty="0"/>
              <a:t> calculated using Rational Method</a:t>
            </a:r>
          </a:p>
          <a:p>
            <a:pPr marL="0" indent="0">
              <a:buNone/>
            </a:pPr>
            <a:endParaRPr lang="en-US" dirty="0"/>
          </a:p>
          <a:p>
            <a:r>
              <a:rPr lang="en-US" dirty="0"/>
              <a:t>n = 0.15 (for flow within height of grass)</a:t>
            </a:r>
          </a:p>
          <a:p>
            <a:r>
              <a:rPr lang="en-US" dirty="0"/>
              <a:t>Depth &lt;= 4 inches</a:t>
            </a:r>
          </a:p>
          <a:p>
            <a:r>
              <a:rPr lang="en-US" dirty="0"/>
              <a:t>Velocity &lt;= 1 fps</a:t>
            </a:r>
          </a:p>
          <a:p>
            <a:endParaRPr lang="en-US" dirty="0"/>
          </a:p>
        </p:txBody>
      </p:sp>
      <p:sp>
        <p:nvSpPr>
          <p:cNvPr id="5" name="TextBox 4"/>
          <p:cNvSpPr txBox="1"/>
          <p:nvPr/>
        </p:nvSpPr>
        <p:spPr>
          <a:xfrm>
            <a:off x="2347687" y="2698759"/>
            <a:ext cx="3701144" cy="584775"/>
          </a:xfrm>
          <a:prstGeom prst="rect">
            <a:avLst/>
          </a:prstGeom>
          <a:noFill/>
        </p:spPr>
        <p:txBody>
          <a:bodyPr wrap="square" rtlCol="0">
            <a:spAutoFit/>
          </a:bodyPr>
          <a:lstStyle/>
          <a:p>
            <a:r>
              <a:rPr lang="en-US" sz="3200" b="1" dirty="0">
                <a:solidFill>
                  <a:srgbClr val="FFFF00"/>
                </a:solidFill>
              </a:rPr>
              <a:t>Project Specific</a:t>
            </a:r>
          </a:p>
        </p:txBody>
      </p:sp>
      <p:sp>
        <p:nvSpPr>
          <p:cNvPr id="6" name="TextBox 5"/>
          <p:cNvSpPr txBox="1"/>
          <p:nvPr/>
        </p:nvSpPr>
        <p:spPr>
          <a:xfrm>
            <a:off x="1943528" y="5173430"/>
            <a:ext cx="3701144" cy="584775"/>
          </a:xfrm>
          <a:prstGeom prst="rect">
            <a:avLst/>
          </a:prstGeom>
          <a:noFill/>
        </p:spPr>
        <p:txBody>
          <a:bodyPr wrap="square" rtlCol="0">
            <a:spAutoFit/>
          </a:bodyPr>
          <a:lstStyle/>
          <a:p>
            <a:r>
              <a:rPr lang="en-US" sz="3200" b="1" dirty="0">
                <a:solidFill>
                  <a:srgbClr val="FFFF00"/>
                </a:solidFill>
              </a:rPr>
              <a:t>Specified in L&amp;D</a:t>
            </a:r>
          </a:p>
        </p:txBody>
      </p:sp>
      <p:pic>
        <p:nvPicPr>
          <p:cNvPr id="7" name="Picture 6"/>
          <p:cNvPicPr>
            <a:picLocks noChangeAspect="1"/>
          </p:cNvPicPr>
          <p:nvPr/>
        </p:nvPicPr>
        <p:blipFill rotWithShape="1">
          <a:blip r:embed="rId2"/>
          <a:srcRect t="7207" b="8671"/>
          <a:stretch/>
        </p:blipFill>
        <p:spPr>
          <a:xfrm>
            <a:off x="4198259" y="1207989"/>
            <a:ext cx="3767521" cy="1014224"/>
          </a:xfrm>
          <a:prstGeom prst="rect">
            <a:avLst/>
          </a:prstGeom>
          <a:ln w="19050">
            <a:solidFill>
              <a:schemeClr val="tx1"/>
            </a:solidFill>
          </a:ln>
        </p:spPr>
      </p:pic>
    </p:spTree>
    <p:extLst>
      <p:ext uri="{BB962C8B-B14F-4D97-AF65-F5344CB8AC3E}">
        <p14:creationId xmlns:p14="http://schemas.microsoft.com/office/powerpoint/2010/main" val="131422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Vegetated Biofilter Sizing</a:t>
            </a:r>
          </a:p>
        </p:txBody>
      </p:sp>
      <p:sp>
        <p:nvSpPr>
          <p:cNvPr id="3" name="Content Placeholder 2"/>
          <p:cNvSpPr>
            <a:spLocks noGrp="1"/>
          </p:cNvSpPr>
          <p:nvPr>
            <p:ph idx="1"/>
          </p:nvPr>
        </p:nvSpPr>
        <p:spPr/>
        <p:txBody>
          <a:bodyPr/>
          <a:lstStyle/>
          <a:p>
            <a:r>
              <a:rPr lang="en-US" dirty="0"/>
              <a:t>Use a program or spreadsheet, given:</a:t>
            </a:r>
          </a:p>
          <a:p>
            <a:pPr lvl="1"/>
            <a:r>
              <a:rPr lang="en-US" dirty="0"/>
              <a:t>Q</a:t>
            </a:r>
          </a:p>
          <a:p>
            <a:pPr lvl="1"/>
            <a:r>
              <a:rPr lang="en-US" dirty="0"/>
              <a:t>n</a:t>
            </a:r>
          </a:p>
          <a:p>
            <a:pPr lvl="1"/>
            <a:r>
              <a:rPr lang="en-US" dirty="0"/>
              <a:t>Channel geometry</a:t>
            </a:r>
          </a:p>
          <a:p>
            <a:pPr lvl="1"/>
            <a:r>
              <a:rPr lang="en-US" dirty="0"/>
              <a:t>Longitudinal slope</a:t>
            </a:r>
          </a:p>
          <a:p>
            <a:r>
              <a:rPr lang="en-US" dirty="0"/>
              <a:t>Calculate</a:t>
            </a:r>
          </a:p>
          <a:p>
            <a:pPr lvl="1"/>
            <a:r>
              <a:rPr lang="en-US" dirty="0"/>
              <a:t>Normal depth</a:t>
            </a:r>
          </a:p>
          <a:p>
            <a:pPr lvl="1"/>
            <a:r>
              <a:rPr lang="en-US" dirty="0"/>
              <a:t>Average velocity</a:t>
            </a:r>
          </a:p>
        </p:txBody>
      </p:sp>
      <p:pic>
        <p:nvPicPr>
          <p:cNvPr id="5" name="Picture 4"/>
          <p:cNvPicPr>
            <a:picLocks noChangeAspect="1"/>
          </p:cNvPicPr>
          <p:nvPr/>
        </p:nvPicPr>
        <p:blipFill rotWithShape="1">
          <a:blip r:embed="rId2"/>
          <a:srcRect t="7207" b="8671"/>
          <a:stretch/>
        </p:blipFill>
        <p:spPr>
          <a:xfrm>
            <a:off x="6157687" y="2444607"/>
            <a:ext cx="3767521" cy="1014224"/>
          </a:xfrm>
          <a:prstGeom prst="rect">
            <a:avLst/>
          </a:prstGeom>
          <a:ln w="19050">
            <a:solidFill>
              <a:schemeClr val="tx1"/>
            </a:solidFill>
          </a:ln>
        </p:spPr>
      </p:pic>
    </p:spTree>
    <p:extLst>
      <p:ext uri="{BB962C8B-B14F-4D97-AF65-F5344CB8AC3E}">
        <p14:creationId xmlns:p14="http://schemas.microsoft.com/office/powerpoint/2010/main" val="4074085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Vegetated Biofilter</a:t>
            </a:r>
            <a:br>
              <a:rPr lang="en-US" dirty="0"/>
            </a:br>
            <a:r>
              <a:rPr lang="en-US" dirty="0"/>
              <a:t>Treatment Processes</a:t>
            </a:r>
          </a:p>
        </p:txBody>
      </p:sp>
      <p:sp>
        <p:nvSpPr>
          <p:cNvPr id="6" name="Parallelogram 5"/>
          <p:cNvSpPr/>
          <p:nvPr/>
        </p:nvSpPr>
        <p:spPr>
          <a:xfrm rot="2288867">
            <a:off x="4458343" y="2403671"/>
            <a:ext cx="1741714" cy="1930800"/>
          </a:xfrm>
          <a:prstGeom prst="parallelogram">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5071607" y="3153868"/>
            <a:ext cx="3004456" cy="1710146"/>
          </a:xfrm>
          <a:custGeom>
            <a:avLst/>
            <a:gdLst>
              <a:gd name="connsiteX0" fmla="*/ 0 w 2993571"/>
              <a:gd name="connsiteY0" fmla="*/ 1371600 h 1850572"/>
              <a:gd name="connsiteX1" fmla="*/ 533400 w 2993571"/>
              <a:gd name="connsiteY1" fmla="*/ 1774372 h 1850572"/>
              <a:gd name="connsiteX2" fmla="*/ 1230086 w 2993571"/>
              <a:gd name="connsiteY2" fmla="*/ 1850572 h 1850572"/>
              <a:gd name="connsiteX3" fmla="*/ 1796143 w 2993571"/>
              <a:gd name="connsiteY3" fmla="*/ 1458686 h 1850572"/>
              <a:gd name="connsiteX4" fmla="*/ 2993571 w 2993571"/>
              <a:gd name="connsiteY4" fmla="*/ 0 h 1850572"/>
              <a:gd name="connsiteX5" fmla="*/ 2242457 w 2993571"/>
              <a:gd name="connsiteY5" fmla="*/ 500743 h 1850572"/>
              <a:gd name="connsiteX6" fmla="*/ 1796143 w 2993571"/>
              <a:gd name="connsiteY6" fmla="*/ 489857 h 1850572"/>
              <a:gd name="connsiteX7" fmla="*/ 1567543 w 2993571"/>
              <a:gd name="connsiteY7" fmla="*/ 163286 h 1850572"/>
              <a:gd name="connsiteX8" fmla="*/ 0 w 2993571"/>
              <a:gd name="connsiteY8" fmla="*/ 1371600 h 1850572"/>
              <a:gd name="connsiteX0" fmla="*/ 0 w 3156857"/>
              <a:gd name="connsiteY0" fmla="*/ 1251857 h 1730829"/>
              <a:gd name="connsiteX1" fmla="*/ 533400 w 3156857"/>
              <a:gd name="connsiteY1" fmla="*/ 1654629 h 1730829"/>
              <a:gd name="connsiteX2" fmla="*/ 1230086 w 3156857"/>
              <a:gd name="connsiteY2" fmla="*/ 1730829 h 1730829"/>
              <a:gd name="connsiteX3" fmla="*/ 1796143 w 3156857"/>
              <a:gd name="connsiteY3" fmla="*/ 1338943 h 1730829"/>
              <a:gd name="connsiteX4" fmla="*/ 3156857 w 3156857"/>
              <a:gd name="connsiteY4" fmla="*/ 0 h 1730829"/>
              <a:gd name="connsiteX5" fmla="*/ 2242457 w 3156857"/>
              <a:gd name="connsiteY5" fmla="*/ 381000 h 1730829"/>
              <a:gd name="connsiteX6" fmla="*/ 1796143 w 3156857"/>
              <a:gd name="connsiteY6" fmla="*/ 370114 h 1730829"/>
              <a:gd name="connsiteX7" fmla="*/ 1567543 w 3156857"/>
              <a:gd name="connsiteY7" fmla="*/ 43543 h 1730829"/>
              <a:gd name="connsiteX8" fmla="*/ 0 w 3156857"/>
              <a:gd name="connsiteY8" fmla="*/ 1251857 h 1730829"/>
              <a:gd name="connsiteX0" fmla="*/ 0 w 3156857"/>
              <a:gd name="connsiteY0" fmla="*/ 1251857 h 1730829"/>
              <a:gd name="connsiteX1" fmla="*/ 533400 w 3156857"/>
              <a:gd name="connsiteY1" fmla="*/ 1654629 h 1730829"/>
              <a:gd name="connsiteX2" fmla="*/ 1230086 w 3156857"/>
              <a:gd name="connsiteY2" fmla="*/ 1730829 h 1730829"/>
              <a:gd name="connsiteX3" fmla="*/ 1774371 w 3156857"/>
              <a:gd name="connsiteY3" fmla="*/ 1404257 h 1730829"/>
              <a:gd name="connsiteX4" fmla="*/ 3156857 w 3156857"/>
              <a:gd name="connsiteY4" fmla="*/ 0 h 1730829"/>
              <a:gd name="connsiteX5" fmla="*/ 2242457 w 3156857"/>
              <a:gd name="connsiteY5" fmla="*/ 381000 h 1730829"/>
              <a:gd name="connsiteX6" fmla="*/ 1796143 w 3156857"/>
              <a:gd name="connsiteY6" fmla="*/ 370114 h 1730829"/>
              <a:gd name="connsiteX7" fmla="*/ 1567543 w 3156857"/>
              <a:gd name="connsiteY7" fmla="*/ 43543 h 1730829"/>
              <a:gd name="connsiteX8" fmla="*/ 0 w 3156857"/>
              <a:gd name="connsiteY8" fmla="*/ 1251857 h 1730829"/>
              <a:gd name="connsiteX0" fmla="*/ 0 w 3156857"/>
              <a:gd name="connsiteY0" fmla="*/ 1251857 h 1730829"/>
              <a:gd name="connsiteX1" fmla="*/ 533400 w 3156857"/>
              <a:gd name="connsiteY1" fmla="*/ 1654629 h 1730829"/>
              <a:gd name="connsiteX2" fmla="*/ 1230086 w 3156857"/>
              <a:gd name="connsiteY2" fmla="*/ 1730829 h 1730829"/>
              <a:gd name="connsiteX3" fmla="*/ 1774371 w 3156857"/>
              <a:gd name="connsiteY3" fmla="*/ 1404257 h 1730829"/>
              <a:gd name="connsiteX4" fmla="*/ 3156857 w 3156857"/>
              <a:gd name="connsiteY4" fmla="*/ 0 h 1730829"/>
              <a:gd name="connsiteX5" fmla="*/ 2242457 w 3156857"/>
              <a:gd name="connsiteY5" fmla="*/ 413657 h 1730829"/>
              <a:gd name="connsiteX6" fmla="*/ 1796143 w 3156857"/>
              <a:gd name="connsiteY6" fmla="*/ 370114 h 1730829"/>
              <a:gd name="connsiteX7" fmla="*/ 1567543 w 3156857"/>
              <a:gd name="connsiteY7" fmla="*/ 43543 h 1730829"/>
              <a:gd name="connsiteX8" fmla="*/ 0 w 3156857"/>
              <a:gd name="connsiteY8" fmla="*/ 1251857 h 1730829"/>
              <a:gd name="connsiteX0" fmla="*/ 0 w 2950028"/>
              <a:gd name="connsiteY0" fmla="*/ 1208314 h 1687286"/>
              <a:gd name="connsiteX1" fmla="*/ 533400 w 2950028"/>
              <a:gd name="connsiteY1" fmla="*/ 1611086 h 1687286"/>
              <a:gd name="connsiteX2" fmla="*/ 1230086 w 2950028"/>
              <a:gd name="connsiteY2" fmla="*/ 1687286 h 1687286"/>
              <a:gd name="connsiteX3" fmla="*/ 1774371 w 2950028"/>
              <a:gd name="connsiteY3" fmla="*/ 1360714 h 1687286"/>
              <a:gd name="connsiteX4" fmla="*/ 2950028 w 2950028"/>
              <a:gd name="connsiteY4" fmla="*/ 108857 h 1687286"/>
              <a:gd name="connsiteX5" fmla="*/ 2242457 w 2950028"/>
              <a:gd name="connsiteY5" fmla="*/ 370114 h 1687286"/>
              <a:gd name="connsiteX6" fmla="*/ 1796143 w 2950028"/>
              <a:gd name="connsiteY6" fmla="*/ 326571 h 1687286"/>
              <a:gd name="connsiteX7" fmla="*/ 1567543 w 2950028"/>
              <a:gd name="connsiteY7" fmla="*/ 0 h 1687286"/>
              <a:gd name="connsiteX8" fmla="*/ 0 w 2950028"/>
              <a:gd name="connsiteY8" fmla="*/ 1208314 h 1687286"/>
              <a:gd name="connsiteX0" fmla="*/ 0 w 2950028"/>
              <a:gd name="connsiteY0" fmla="*/ 1208314 h 1687286"/>
              <a:gd name="connsiteX1" fmla="*/ 533400 w 2950028"/>
              <a:gd name="connsiteY1" fmla="*/ 1611086 h 1687286"/>
              <a:gd name="connsiteX2" fmla="*/ 1230086 w 2950028"/>
              <a:gd name="connsiteY2" fmla="*/ 1687286 h 1687286"/>
              <a:gd name="connsiteX3" fmla="*/ 1774371 w 2950028"/>
              <a:gd name="connsiteY3" fmla="*/ 1360714 h 1687286"/>
              <a:gd name="connsiteX4" fmla="*/ 2950028 w 2950028"/>
              <a:gd name="connsiteY4" fmla="*/ 108857 h 1687286"/>
              <a:gd name="connsiteX5" fmla="*/ 2242457 w 2950028"/>
              <a:gd name="connsiteY5" fmla="*/ 370114 h 1687286"/>
              <a:gd name="connsiteX6" fmla="*/ 1926771 w 2950028"/>
              <a:gd name="connsiteY6" fmla="*/ 359228 h 1687286"/>
              <a:gd name="connsiteX7" fmla="*/ 1567543 w 2950028"/>
              <a:gd name="connsiteY7" fmla="*/ 0 h 1687286"/>
              <a:gd name="connsiteX8" fmla="*/ 0 w 2950028"/>
              <a:gd name="connsiteY8" fmla="*/ 1208314 h 1687286"/>
              <a:gd name="connsiteX0" fmla="*/ 0 w 2950028"/>
              <a:gd name="connsiteY0" fmla="*/ 1208314 h 1687286"/>
              <a:gd name="connsiteX1" fmla="*/ 533400 w 2950028"/>
              <a:gd name="connsiteY1" fmla="*/ 1611086 h 1687286"/>
              <a:gd name="connsiteX2" fmla="*/ 1230086 w 2950028"/>
              <a:gd name="connsiteY2" fmla="*/ 1687286 h 1687286"/>
              <a:gd name="connsiteX3" fmla="*/ 1774371 w 2950028"/>
              <a:gd name="connsiteY3" fmla="*/ 1360714 h 1687286"/>
              <a:gd name="connsiteX4" fmla="*/ 2950028 w 2950028"/>
              <a:gd name="connsiteY4" fmla="*/ 108857 h 1687286"/>
              <a:gd name="connsiteX5" fmla="*/ 2351314 w 2950028"/>
              <a:gd name="connsiteY5" fmla="*/ 424543 h 1687286"/>
              <a:gd name="connsiteX6" fmla="*/ 1926771 w 2950028"/>
              <a:gd name="connsiteY6" fmla="*/ 359228 h 1687286"/>
              <a:gd name="connsiteX7" fmla="*/ 1567543 w 2950028"/>
              <a:gd name="connsiteY7" fmla="*/ 0 h 1687286"/>
              <a:gd name="connsiteX8" fmla="*/ 0 w 2950028"/>
              <a:gd name="connsiteY8" fmla="*/ 1208314 h 1687286"/>
              <a:gd name="connsiteX0" fmla="*/ 0 w 2950028"/>
              <a:gd name="connsiteY0" fmla="*/ 1208314 h 1687286"/>
              <a:gd name="connsiteX1" fmla="*/ 533400 w 2950028"/>
              <a:gd name="connsiteY1" fmla="*/ 1611086 h 1687286"/>
              <a:gd name="connsiteX2" fmla="*/ 1230086 w 2950028"/>
              <a:gd name="connsiteY2" fmla="*/ 1687286 h 1687286"/>
              <a:gd name="connsiteX3" fmla="*/ 1774371 w 2950028"/>
              <a:gd name="connsiteY3" fmla="*/ 1360714 h 1687286"/>
              <a:gd name="connsiteX4" fmla="*/ 2950028 w 2950028"/>
              <a:gd name="connsiteY4" fmla="*/ 108857 h 1687286"/>
              <a:gd name="connsiteX5" fmla="*/ 2383971 w 2950028"/>
              <a:gd name="connsiteY5" fmla="*/ 424543 h 1687286"/>
              <a:gd name="connsiteX6" fmla="*/ 1926771 w 2950028"/>
              <a:gd name="connsiteY6" fmla="*/ 359228 h 1687286"/>
              <a:gd name="connsiteX7" fmla="*/ 1567543 w 2950028"/>
              <a:gd name="connsiteY7" fmla="*/ 0 h 1687286"/>
              <a:gd name="connsiteX8" fmla="*/ 0 w 2950028"/>
              <a:gd name="connsiteY8" fmla="*/ 1208314 h 1687286"/>
              <a:gd name="connsiteX0" fmla="*/ 0 w 2950028"/>
              <a:gd name="connsiteY0" fmla="*/ 1208314 h 1687286"/>
              <a:gd name="connsiteX1" fmla="*/ 533400 w 2950028"/>
              <a:gd name="connsiteY1" fmla="*/ 1611086 h 1687286"/>
              <a:gd name="connsiteX2" fmla="*/ 1230086 w 2950028"/>
              <a:gd name="connsiteY2" fmla="*/ 1687286 h 1687286"/>
              <a:gd name="connsiteX3" fmla="*/ 2035628 w 2950028"/>
              <a:gd name="connsiteY3" fmla="*/ 1295400 h 1687286"/>
              <a:gd name="connsiteX4" fmla="*/ 2950028 w 2950028"/>
              <a:gd name="connsiteY4" fmla="*/ 108857 h 1687286"/>
              <a:gd name="connsiteX5" fmla="*/ 2383971 w 2950028"/>
              <a:gd name="connsiteY5" fmla="*/ 424543 h 1687286"/>
              <a:gd name="connsiteX6" fmla="*/ 1926771 w 2950028"/>
              <a:gd name="connsiteY6" fmla="*/ 359228 h 1687286"/>
              <a:gd name="connsiteX7" fmla="*/ 1567543 w 2950028"/>
              <a:gd name="connsiteY7" fmla="*/ 0 h 1687286"/>
              <a:gd name="connsiteX8" fmla="*/ 0 w 2950028"/>
              <a:gd name="connsiteY8" fmla="*/ 1208314 h 1687286"/>
              <a:gd name="connsiteX0" fmla="*/ 0 w 3004456"/>
              <a:gd name="connsiteY0" fmla="*/ 1208314 h 1687286"/>
              <a:gd name="connsiteX1" fmla="*/ 533400 w 3004456"/>
              <a:gd name="connsiteY1" fmla="*/ 1611086 h 1687286"/>
              <a:gd name="connsiteX2" fmla="*/ 1230086 w 3004456"/>
              <a:gd name="connsiteY2" fmla="*/ 1687286 h 1687286"/>
              <a:gd name="connsiteX3" fmla="*/ 2035628 w 3004456"/>
              <a:gd name="connsiteY3" fmla="*/ 1295400 h 1687286"/>
              <a:gd name="connsiteX4" fmla="*/ 3004456 w 3004456"/>
              <a:gd name="connsiteY4" fmla="*/ 195943 h 1687286"/>
              <a:gd name="connsiteX5" fmla="*/ 2383971 w 3004456"/>
              <a:gd name="connsiteY5" fmla="*/ 424543 h 1687286"/>
              <a:gd name="connsiteX6" fmla="*/ 1926771 w 3004456"/>
              <a:gd name="connsiteY6" fmla="*/ 359228 h 1687286"/>
              <a:gd name="connsiteX7" fmla="*/ 1567543 w 3004456"/>
              <a:gd name="connsiteY7" fmla="*/ 0 h 1687286"/>
              <a:gd name="connsiteX8" fmla="*/ 0 w 3004456"/>
              <a:gd name="connsiteY8" fmla="*/ 1208314 h 1687286"/>
              <a:gd name="connsiteX0" fmla="*/ 0 w 3004456"/>
              <a:gd name="connsiteY0" fmla="*/ 1208314 h 1687286"/>
              <a:gd name="connsiteX1" fmla="*/ 533400 w 3004456"/>
              <a:gd name="connsiteY1" fmla="*/ 1611086 h 1687286"/>
              <a:gd name="connsiteX2" fmla="*/ 1230086 w 3004456"/>
              <a:gd name="connsiteY2" fmla="*/ 1687286 h 1687286"/>
              <a:gd name="connsiteX3" fmla="*/ 2068285 w 3004456"/>
              <a:gd name="connsiteY3" fmla="*/ 1404257 h 1687286"/>
              <a:gd name="connsiteX4" fmla="*/ 3004456 w 3004456"/>
              <a:gd name="connsiteY4" fmla="*/ 195943 h 1687286"/>
              <a:gd name="connsiteX5" fmla="*/ 2383971 w 3004456"/>
              <a:gd name="connsiteY5" fmla="*/ 424543 h 1687286"/>
              <a:gd name="connsiteX6" fmla="*/ 1926771 w 3004456"/>
              <a:gd name="connsiteY6" fmla="*/ 359228 h 1687286"/>
              <a:gd name="connsiteX7" fmla="*/ 1567543 w 3004456"/>
              <a:gd name="connsiteY7" fmla="*/ 0 h 1687286"/>
              <a:gd name="connsiteX8" fmla="*/ 0 w 3004456"/>
              <a:gd name="connsiteY8" fmla="*/ 1208314 h 1687286"/>
              <a:gd name="connsiteX0" fmla="*/ 0 w 3004456"/>
              <a:gd name="connsiteY0" fmla="*/ 1208314 h 1687286"/>
              <a:gd name="connsiteX1" fmla="*/ 533400 w 3004456"/>
              <a:gd name="connsiteY1" fmla="*/ 1611086 h 1687286"/>
              <a:gd name="connsiteX2" fmla="*/ 1230086 w 3004456"/>
              <a:gd name="connsiteY2" fmla="*/ 1687286 h 1687286"/>
              <a:gd name="connsiteX3" fmla="*/ 2068285 w 3004456"/>
              <a:gd name="connsiteY3" fmla="*/ 1404257 h 1687286"/>
              <a:gd name="connsiteX4" fmla="*/ 3004456 w 3004456"/>
              <a:gd name="connsiteY4" fmla="*/ 293914 h 1687286"/>
              <a:gd name="connsiteX5" fmla="*/ 2383971 w 3004456"/>
              <a:gd name="connsiteY5" fmla="*/ 424543 h 1687286"/>
              <a:gd name="connsiteX6" fmla="*/ 1926771 w 3004456"/>
              <a:gd name="connsiteY6" fmla="*/ 359228 h 1687286"/>
              <a:gd name="connsiteX7" fmla="*/ 1567543 w 3004456"/>
              <a:gd name="connsiteY7" fmla="*/ 0 h 1687286"/>
              <a:gd name="connsiteX8" fmla="*/ 0 w 3004456"/>
              <a:gd name="connsiteY8" fmla="*/ 1208314 h 1687286"/>
              <a:gd name="connsiteX0" fmla="*/ 0 w 3004456"/>
              <a:gd name="connsiteY0" fmla="*/ 1208314 h 1687286"/>
              <a:gd name="connsiteX1" fmla="*/ 533400 w 3004456"/>
              <a:gd name="connsiteY1" fmla="*/ 1611086 h 1687286"/>
              <a:gd name="connsiteX2" fmla="*/ 1230086 w 3004456"/>
              <a:gd name="connsiteY2" fmla="*/ 1687286 h 1687286"/>
              <a:gd name="connsiteX3" fmla="*/ 2035628 w 3004456"/>
              <a:gd name="connsiteY3" fmla="*/ 1513114 h 1687286"/>
              <a:gd name="connsiteX4" fmla="*/ 3004456 w 3004456"/>
              <a:gd name="connsiteY4" fmla="*/ 293914 h 1687286"/>
              <a:gd name="connsiteX5" fmla="*/ 2383971 w 3004456"/>
              <a:gd name="connsiteY5" fmla="*/ 424543 h 1687286"/>
              <a:gd name="connsiteX6" fmla="*/ 1926771 w 3004456"/>
              <a:gd name="connsiteY6" fmla="*/ 359228 h 1687286"/>
              <a:gd name="connsiteX7" fmla="*/ 1567543 w 3004456"/>
              <a:gd name="connsiteY7" fmla="*/ 0 h 1687286"/>
              <a:gd name="connsiteX8" fmla="*/ 0 w 3004456"/>
              <a:gd name="connsiteY8" fmla="*/ 1208314 h 1687286"/>
              <a:gd name="connsiteX0" fmla="*/ 0 w 3004456"/>
              <a:gd name="connsiteY0" fmla="*/ 1208314 h 1687286"/>
              <a:gd name="connsiteX1" fmla="*/ 533400 w 3004456"/>
              <a:gd name="connsiteY1" fmla="*/ 1611086 h 1687286"/>
              <a:gd name="connsiteX2" fmla="*/ 1230086 w 3004456"/>
              <a:gd name="connsiteY2" fmla="*/ 1687286 h 1687286"/>
              <a:gd name="connsiteX3" fmla="*/ 1970314 w 3004456"/>
              <a:gd name="connsiteY3" fmla="*/ 1545771 h 1687286"/>
              <a:gd name="connsiteX4" fmla="*/ 3004456 w 3004456"/>
              <a:gd name="connsiteY4" fmla="*/ 293914 h 1687286"/>
              <a:gd name="connsiteX5" fmla="*/ 2383971 w 3004456"/>
              <a:gd name="connsiteY5" fmla="*/ 424543 h 1687286"/>
              <a:gd name="connsiteX6" fmla="*/ 1926771 w 3004456"/>
              <a:gd name="connsiteY6" fmla="*/ 359228 h 1687286"/>
              <a:gd name="connsiteX7" fmla="*/ 1567543 w 3004456"/>
              <a:gd name="connsiteY7" fmla="*/ 0 h 1687286"/>
              <a:gd name="connsiteX8" fmla="*/ 0 w 3004456"/>
              <a:gd name="connsiteY8" fmla="*/ 1208314 h 1687286"/>
              <a:gd name="connsiteX0" fmla="*/ 0 w 3004456"/>
              <a:gd name="connsiteY0" fmla="*/ 1231174 h 1710146"/>
              <a:gd name="connsiteX1" fmla="*/ 533400 w 3004456"/>
              <a:gd name="connsiteY1" fmla="*/ 1633946 h 1710146"/>
              <a:gd name="connsiteX2" fmla="*/ 1230086 w 3004456"/>
              <a:gd name="connsiteY2" fmla="*/ 1710146 h 1710146"/>
              <a:gd name="connsiteX3" fmla="*/ 1970314 w 3004456"/>
              <a:gd name="connsiteY3" fmla="*/ 1568631 h 1710146"/>
              <a:gd name="connsiteX4" fmla="*/ 3004456 w 3004456"/>
              <a:gd name="connsiteY4" fmla="*/ 316774 h 1710146"/>
              <a:gd name="connsiteX5" fmla="*/ 2383971 w 3004456"/>
              <a:gd name="connsiteY5" fmla="*/ 447403 h 1710146"/>
              <a:gd name="connsiteX6" fmla="*/ 1926771 w 3004456"/>
              <a:gd name="connsiteY6" fmla="*/ 382088 h 1710146"/>
              <a:gd name="connsiteX7" fmla="*/ 1537063 w 3004456"/>
              <a:gd name="connsiteY7" fmla="*/ 0 h 1710146"/>
              <a:gd name="connsiteX8" fmla="*/ 0 w 3004456"/>
              <a:gd name="connsiteY8" fmla="*/ 1231174 h 1710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4456" h="1710146">
                <a:moveTo>
                  <a:pt x="0" y="1231174"/>
                </a:moveTo>
                <a:lnTo>
                  <a:pt x="533400" y="1633946"/>
                </a:lnTo>
                <a:lnTo>
                  <a:pt x="1230086" y="1710146"/>
                </a:lnTo>
                <a:lnTo>
                  <a:pt x="1970314" y="1568631"/>
                </a:lnTo>
                <a:lnTo>
                  <a:pt x="3004456" y="316774"/>
                </a:lnTo>
                <a:lnTo>
                  <a:pt x="2383971" y="447403"/>
                </a:lnTo>
                <a:lnTo>
                  <a:pt x="1926771" y="382088"/>
                </a:lnTo>
                <a:lnTo>
                  <a:pt x="1537063" y="0"/>
                </a:lnTo>
                <a:lnTo>
                  <a:pt x="0" y="1231174"/>
                </a:lnTo>
                <a:close/>
              </a:path>
            </a:pathLst>
          </a:cu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a:stCxn id="9" idx="1"/>
          </p:cNvCxnSpPr>
          <p:nvPr/>
        </p:nvCxnSpPr>
        <p:spPr>
          <a:xfrm flipV="1">
            <a:off x="5605010" y="3503300"/>
            <a:ext cx="1404257" cy="1284514"/>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9" idx="2"/>
            <a:endCxn id="9" idx="5"/>
          </p:cNvCxnSpPr>
          <p:nvPr/>
        </p:nvCxnSpPr>
        <p:spPr>
          <a:xfrm flipV="1">
            <a:off x="6301696" y="3601274"/>
            <a:ext cx="1153885" cy="126274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9" idx="0"/>
            <a:endCxn id="9" idx="7"/>
          </p:cNvCxnSpPr>
          <p:nvPr/>
        </p:nvCxnSpPr>
        <p:spPr>
          <a:xfrm flipV="1">
            <a:off x="5071610" y="3153868"/>
            <a:ext cx="1537063" cy="1231174"/>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6141666" y="4397331"/>
            <a:ext cx="0" cy="230776"/>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6031055" y="4281943"/>
            <a:ext cx="0" cy="230776"/>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6209434" y="4549934"/>
            <a:ext cx="0" cy="230776"/>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6766890" y="3698767"/>
            <a:ext cx="0" cy="230776"/>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6395102" y="4024726"/>
            <a:ext cx="0" cy="230776"/>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6294073" y="4140114"/>
            <a:ext cx="0" cy="230776"/>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5969665" y="4500430"/>
            <a:ext cx="0" cy="230776"/>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6576423" y="4213746"/>
            <a:ext cx="0" cy="230776"/>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6209434" y="4213156"/>
            <a:ext cx="0" cy="230776"/>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6412930" y="4397331"/>
            <a:ext cx="0" cy="230776"/>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378089" y="4245805"/>
            <a:ext cx="0" cy="230776"/>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5772184" y="4500430"/>
            <a:ext cx="0" cy="230776"/>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6331459" y="4485701"/>
            <a:ext cx="0" cy="230776"/>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7110892" y="3531108"/>
            <a:ext cx="0" cy="230776"/>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6668683" y="3736544"/>
            <a:ext cx="0" cy="230776"/>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6576423" y="3951699"/>
            <a:ext cx="0" cy="230776"/>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6476582" y="3890821"/>
            <a:ext cx="0" cy="230776"/>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6501215" y="4269654"/>
            <a:ext cx="0" cy="230776"/>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6860533" y="3970888"/>
            <a:ext cx="0" cy="230776"/>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09264" y="3407504"/>
            <a:ext cx="0" cy="230776"/>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6766890" y="3859875"/>
            <a:ext cx="0" cy="230776"/>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6846779" y="3598581"/>
            <a:ext cx="0" cy="230776"/>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6668683" y="4076208"/>
            <a:ext cx="0" cy="230776"/>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7009264" y="3726535"/>
            <a:ext cx="0" cy="230776"/>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7166818" y="3629099"/>
            <a:ext cx="0" cy="230776"/>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7285064" y="3503300"/>
            <a:ext cx="0" cy="230776"/>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68" name="Right Arrow 67"/>
          <p:cNvSpPr/>
          <p:nvPr/>
        </p:nvSpPr>
        <p:spPr>
          <a:xfrm rot="2531347">
            <a:off x="4405429" y="3529238"/>
            <a:ext cx="929640" cy="303715"/>
          </a:xfrm>
          <a:prstGeom prst="rightArrow">
            <a:avLst/>
          </a:prstGeom>
          <a:solidFill>
            <a:srgbClr val="FF9933">
              <a:alpha val="50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ight Arrow 68"/>
          <p:cNvSpPr/>
          <p:nvPr/>
        </p:nvSpPr>
        <p:spPr>
          <a:xfrm rot="2531347">
            <a:off x="4898055" y="3194285"/>
            <a:ext cx="929640" cy="303715"/>
          </a:xfrm>
          <a:prstGeom prst="rightArrow">
            <a:avLst/>
          </a:prstGeom>
          <a:solidFill>
            <a:srgbClr val="FF9933">
              <a:alpha val="50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ight Arrow 69"/>
          <p:cNvSpPr/>
          <p:nvPr/>
        </p:nvSpPr>
        <p:spPr>
          <a:xfrm rot="2531347">
            <a:off x="5344440" y="2855301"/>
            <a:ext cx="929640" cy="303715"/>
          </a:xfrm>
          <a:prstGeom prst="rightArrow">
            <a:avLst/>
          </a:prstGeom>
          <a:solidFill>
            <a:srgbClr val="FF9933">
              <a:alpha val="50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Cloud 70"/>
          <p:cNvSpPr/>
          <p:nvPr/>
        </p:nvSpPr>
        <p:spPr>
          <a:xfrm>
            <a:off x="3928756" y="1649061"/>
            <a:ext cx="1845122" cy="119742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3" name="Straight Connector 72"/>
          <p:cNvCxnSpPr/>
          <p:nvPr/>
        </p:nvCxnSpPr>
        <p:spPr>
          <a:xfrm>
            <a:off x="4431484" y="2846490"/>
            <a:ext cx="0" cy="229953"/>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4652464" y="2946778"/>
            <a:ext cx="0" cy="229953"/>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833160" y="2921337"/>
            <a:ext cx="0" cy="229953"/>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5755721" y="2538984"/>
            <a:ext cx="0" cy="229953"/>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316634" y="2768937"/>
            <a:ext cx="0" cy="229953"/>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309564" y="3193965"/>
            <a:ext cx="0" cy="229953"/>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5155384" y="2853985"/>
            <a:ext cx="0" cy="229953"/>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4530544" y="3207534"/>
            <a:ext cx="0" cy="229953"/>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969587" y="3115521"/>
            <a:ext cx="0" cy="229953"/>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652464" y="3481531"/>
            <a:ext cx="0" cy="229953"/>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851317" y="3265001"/>
            <a:ext cx="0" cy="229953"/>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5464887" y="2934847"/>
            <a:ext cx="0" cy="229953"/>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5616556" y="2716825"/>
            <a:ext cx="0" cy="229953"/>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86" name="Down Arrow 85"/>
          <p:cNvSpPr/>
          <p:nvPr/>
        </p:nvSpPr>
        <p:spPr>
          <a:xfrm rot="18724086">
            <a:off x="6440059" y="3320751"/>
            <a:ext cx="142623" cy="200025"/>
          </a:xfrm>
          <a:prstGeom prst="downArrow">
            <a:avLst/>
          </a:prstGeom>
          <a:solidFill>
            <a:srgbClr val="FF9933">
              <a:alpha val="50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Down Arrow 86"/>
          <p:cNvSpPr/>
          <p:nvPr/>
        </p:nvSpPr>
        <p:spPr>
          <a:xfrm rot="18724086">
            <a:off x="6201997" y="3508408"/>
            <a:ext cx="142623" cy="200025"/>
          </a:xfrm>
          <a:prstGeom prst="downArrow">
            <a:avLst/>
          </a:prstGeom>
          <a:solidFill>
            <a:srgbClr val="FF9933">
              <a:alpha val="50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Down Arrow 87"/>
          <p:cNvSpPr/>
          <p:nvPr/>
        </p:nvSpPr>
        <p:spPr>
          <a:xfrm rot="18724086">
            <a:off x="5981016" y="3662679"/>
            <a:ext cx="142623" cy="200025"/>
          </a:xfrm>
          <a:prstGeom prst="downArrow">
            <a:avLst/>
          </a:prstGeom>
          <a:solidFill>
            <a:srgbClr val="FF9933">
              <a:alpha val="50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Down Arrow 88"/>
          <p:cNvSpPr/>
          <p:nvPr/>
        </p:nvSpPr>
        <p:spPr>
          <a:xfrm rot="18724086">
            <a:off x="5739422" y="3869208"/>
            <a:ext cx="142623" cy="200025"/>
          </a:xfrm>
          <a:prstGeom prst="downArrow">
            <a:avLst/>
          </a:prstGeom>
          <a:solidFill>
            <a:srgbClr val="FF9933">
              <a:alpha val="50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Down Arrow 89"/>
          <p:cNvSpPr/>
          <p:nvPr/>
        </p:nvSpPr>
        <p:spPr>
          <a:xfrm rot="18724086">
            <a:off x="5423224" y="4107981"/>
            <a:ext cx="142623" cy="200025"/>
          </a:xfrm>
          <a:prstGeom prst="downArrow">
            <a:avLst/>
          </a:prstGeom>
          <a:solidFill>
            <a:srgbClr val="FF9933">
              <a:alpha val="50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p:nvPr/>
        </p:nvSpPr>
        <p:spPr>
          <a:xfrm>
            <a:off x="6361515" y="3193962"/>
            <a:ext cx="52388" cy="52388"/>
          </a:xfrm>
          <a:prstGeom prst="ellipse">
            <a:avLst/>
          </a:pr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Oval 91"/>
          <p:cNvSpPr/>
          <p:nvPr/>
        </p:nvSpPr>
        <p:spPr>
          <a:xfrm>
            <a:off x="6219500" y="3331634"/>
            <a:ext cx="52388" cy="52388"/>
          </a:xfrm>
          <a:prstGeom prst="ellipse">
            <a:avLst/>
          </a:pr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Oval 92"/>
          <p:cNvSpPr/>
          <p:nvPr/>
        </p:nvSpPr>
        <p:spPr>
          <a:xfrm>
            <a:off x="6046505" y="3420760"/>
            <a:ext cx="52388" cy="52388"/>
          </a:xfrm>
          <a:prstGeom prst="ellipse">
            <a:avLst/>
          </a:pr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Oval 93"/>
          <p:cNvSpPr/>
          <p:nvPr/>
        </p:nvSpPr>
        <p:spPr>
          <a:xfrm>
            <a:off x="5937649" y="3579995"/>
            <a:ext cx="52388" cy="52388"/>
          </a:xfrm>
          <a:prstGeom prst="ellipse">
            <a:avLst/>
          </a:pr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Oval 94"/>
          <p:cNvSpPr/>
          <p:nvPr/>
        </p:nvSpPr>
        <p:spPr>
          <a:xfrm>
            <a:off x="5743946" y="3660943"/>
            <a:ext cx="52388" cy="52388"/>
          </a:xfrm>
          <a:prstGeom prst="ellipse">
            <a:avLst/>
          </a:pr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p:cNvSpPr/>
          <p:nvPr/>
        </p:nvSpPr>
        <p:spPr>
          <a:xfrm>
            <a:off x="5634068" y="3814443"/>
            <a:ext cx="52388" cy="52388"/>
          </a:xfrm>
          <a:prstGeom prst="ellipse">
            <a:avLst/>
          </a:pr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Oval 96"/>
          <p:cNvSpPr/>
          <p:nvPr/>
        </p:nvSpPr>
        <p:spPr>
          <a:xfrm>
            <a:off x="5412499" y="3886207"/>
            <a:ext cx="52388" cy="52388"/>
          </a:xfrm>
          <a:prstGeom prst="ellipse">
            <a:avLst/>
          </a:pr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Oval 97"/>
          <p:cNvSpPr/>
          <p:nvPr/>
        </p:nvSpPr>
        <p:spPr>
          <a:xfrm>
            <a:off x="5160278" y="4137598"/>
            <a:ext cx="52388" cy="52388"/>
          </a:xfrm>
          <a:prstGeom prst="ellipse">
            <a:avLst/>
          </a:pr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p:nvPr/>
        </p:nvSpPr>
        <p:spPr>
          <a:xfrm>
            <a:off x="7058504" y="3566300"/>
            <a:ext cx="52388" cy="52388"/>
          </a:xfrm>
          <a:prstGeom prst="ellipse">
            <a:avLst/>
          </a:pr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Oval 99"/>
          <p:cNvSpPr/>
          <p:nvPr/>
        </p:nvSpPr>
        <p:spPr>
          <a:xfrm>
            <a:off x="5981999" y="4639128"/>
            <a:ext cx="52388" cy="52388"/>
          </a:xfrm>
          <a:prstGeom prst="ellipse">
            <a:avLst/>
          </a:pr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p:cNvSpPr/>
          <p:nvPr/>
        </p:nvSpPr>
        <p:spPr>
          <a:xfrm>
            <a:off x="6912793" y="3598581"/>
            <a:ext cx="52388" cy="52388"/>
          </a:xfrm>
          <a:prstGeom prst="ellipse">
            <a:avLst/>
          </a:pr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Oval 101"/>
          <p:cNvSpPr/>
          <p:nvPr/>
        </p:nvSpPr>
        <p:spPr>
          <a:xfrm>
            <a:off x="7181654" y="3646379"/>
            <a:ext cx="52388" cy="52388"/>
          </a:xfrm>
          <a:prstGeom prst="ellipse">
            <a:avLst/>
          </a:pr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p:nvPr/>
        </p:nvSpPr>
        <p:spPr>
          <a:xfrm>
            <a:off x="6770074" y="4119363"/>
            <a:ext cx="52388" cy="52388"/>
          </a:xfrm>
          <a:prstGeom prst="ellipse">
            <a:avLst/>
          </a:pr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Oval 103"/>
          <p:cNvSpPr/>
          <p:nvPr/>
        </p:nvSpPr>
        <p:spPr>
          <a:xfrm>
            <a:off x="6638666" y="4028581"/>
            <a:ext cx="52388" cy="52388"/>
          </a:xfrm>
          <a:prstGeom prst="ellipse">
            <a:avLst/>
          </a:pr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p:cNvSpPr/>
          <p:nvPr/>
        </p:nvSpPr>
        <p:spPr>
          <a:xfrm>
            <a:off x="6061216" y="4371137"/>
            <a:ext cx="52388" cy="52388"/>
          </a:xfrm>
          <a:prstGeom prst="ellipse">
            <a:avLst/>
          </a:pr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p:cNvSpPr/>
          <p:nvPr/>
        </p:nvSpPr>
        <p:spPr>
          <a:xfrm>
            <a:off x="6412930" y="4156281"/>
            <a:ext cx="52388" cy="52388"/>
          </a:xfrm>
          <a:prstGeom prst="ellipse">
            <a:avLst/>
          </a:pr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p:cNvSpPr/>
          <p:nvPr/>
        </p:nvSpPr>
        <p:spPr>
          <a:xfrm>
            <a:off x="6579143" y="3913159"/>
            <a:ext cx="52388" cy="52388"/>
          </a:xfrm>
          <a:prstGeom prst="ellipse">
            <a:avLst/>
          </a:pr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p:nvPr/>
        </p:nvSpPr>
        <p:spPr>
          <a:xfrm>
            <a:off x="6586278" y="4328544"/>
            <a:ext cx="52388" cy="52388"/>
          </a:xfrm>
          <a:prstGeom prst="ellipse">
            <a:avLst/>
          </a:pr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p:cNvSpPr/>
          <p:nvPr/>
        </p:nvSpPr>
        <p:spPr>
          <a:xfrm>
            <a:off x="7027278" y="3906824"/>
            <a:ext cx="52388" cy="52388"/>
          </a:xfrm>
          <a:prstGeom prst="ellipse">
            <a:avLst/>
          </a:pr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p:cNvSpPr/>
          <p:nvPr/>
        </p:nvSpPr>
        <p:spPr>
          <a:xfrm>
            <a:off x="6209434" y="4339957"/>
            <a:ext cx="52388" cy="52388"/>
          </a:xfrm>
          <a:prstGeom prst="ellipse">
            <a:avLst/>
          </a:pr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Oval 110"/>
          <p:cNvSpPr/>
          <p:nvPr/>
        </p:nvSpPr>
        <p:spPr>
          <a:xfrm>
            <a:off x="6766890" y="3776969"/>
            <a:ext cx="52388" cy="52388"/>
          </a:xfrm>
          <a:prstGeom prst="ellipse">
            <a:avLst/>
          </a:pr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Oval 111"/>
          <p:cNvSpPr/>
          <p:nvPr/>
        </p:nvSpPr>
        <p:spPr>
          <a:xfrm>
            <a:off x="6334047" y="4156281"/>
            <a:ext cx="52388" cy="52388"/>
          </a:xfrm>
          <a:prstGeom prst="ellipse">
            <a:avLst/>
          </a:pr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p:nvPr/>
        </p:nvSpPr>
        <p:spPr>
          <a:xfrm>
            <a:off x="6141666" y="4458132"/>
            <a:ext cx="52388" cy="52388"/>
          </a:xfrm>
          <a:prstGeom prst="ellipse">
            <a:avLst/>
          </a:pr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Oval 113"/>
          <p:cNvSpPr/>
          <p:nvPr/>
        </p:nvSpPr>
        <p:spPr>
          <a:xfrm>
            <a:off x="6450388" y="4523740"/>
            <a:ext cx="52388" cy="52388"/>
          </a:xfrm>
          <a:prstGeom prst="ellipse">
            <a:avLst/>
          </a:pr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6" name="Straight Arrow Connector 115"/>
          <p:cNvCxnSpPr/>
          <p:nvPr/>
        </p:nvCxnSpPr>
        <p:spPr>
          <a:xfrm>
            <a:off x="6053915" y="4825917"/>
            <a:ext cx="0" cy="345587"/>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a:off x="5772184" y="4787817"/>
            <a:ext cx="0" cy="345587"/>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34" name="Down Arrow 133"/>
          <p:cNvSpPr/>
          <p:nvPr/>
        </p:nvSpPr>
        <p:spPr>
          <a:xfrm rot="2469072">
            <a:off x="6798608" y="3602805"/>
            <a:ext cx="244021" cy="514147"/>
          </a:xfrm>
          <a:prstGeom prst="downArrow">
            <a:avLst/>
          </a:prstGeom>
          <a:solidFill>
            <a:srgbClr val="00B0F0">
              <a:alpha val="50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5801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par>
                                <p:cTn id="8" presetID="22" presetClass="entr" presetSubtype="4"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par>
                                <p:cTn id="11" presetID="22" presetClass="entr" presetSubtype="4"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par>
                                <p:cTn id="14" presetID="22" presetClass="entr" presetSubtype="4"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down)">
                                      <p:cBhvr>
                                        <p:cTn id="16" dur="500"/>
                                        <p:tgtEl>
                                          <p:spTgt spid="32"/>
                                        </p:tgtEl>
                                      </p:cBhvr>
                                    </p:animEffect>
                                  </p:childTnLst>
                                </p:cTn>
                              </p:par>
                              <p:par>
                                <p:cTn id="17" presetID="22" presetClass="entr" presetSubtype="4"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down)">
                                      <p:cBhvr>
                                        <p:cTn id="19" dur="500"/>
                                        <p:tgtEl>
                                          <p:spTgt spid="33"/>
                                        </p:tgtEl>
                                      </p:cBhvr>
                                    </p:animEffect>
                                  </p:childTnLst>
                                </p:cTn>
                              </p:par>
                              <p:par>
                                <p:cTn id="20" presetID="22" presetClass="entr" presetSubtype="4"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down)">
                                      <p:cBhvr>
                                        <p:cTn id="22" dur="500"/>
                                        <p:tgtEl>
                                          <p:spTgt spid="34"/>
                                        </p:tgtEl>
                                      </p:cBhvr>
                                    </p:animEffect>
                                  </p:childTnLst>
                                </p:cTn>
                              </p:par>
                              <p:par>
                                <p:cTn id="23" presetID="22" presetClass="entr" presetSubtype="4"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down)">
                                      <p:cBhvr>
                                        <p:cTn id="25" dur="500"/>
                                        <p:tgtEl>
                                          <p:spTgt spid="35"/>
                                        </p:tgtEl>
                                      </p:cBhvr>
                                    </p:animEffect>
                                  </p:childTnLst>
                                </p:cTn>
                              </p:par>
                              <p:par>
                                <p:cTn id="26" presetID="22" presetClass="entr" presetSubtype="4" fill="hold"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down)">
                                      <p:cBhvr>
                                        <p:cTn id="28" dur="500"/>
                                        <p:tgtEl>
                                          <p:spTgt spid="38"/>
                                        </p:tgtEl>
                                      </p:cBhvr>
                                    </p:animEffect>
                                  </p:childTnLst>
                                </p:cTn>
                              </p:par>
                              <p:par>
                                <p:cTn id="29" presetID="22" presetClass="entr" presetSubtype="4"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down)">
                                      <p:cBhvr>
                                        <p:cTn id="31" dur="500"/>
                                        <p:tgtEl>
                                          <p:spTgt spid="39"/>
                                        </p:tgtEl>
                                      </p:cBhvr>
                                    </p:animEffect>
                                  </p:childTnLst>
                                </p:cTn>
                              </p:par>
                              <p:par>
                                <p:cTn id="32" presetID="22" presetClass="entr" presetSubtype="4" fill="hold"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wipe(down)">
                                      <p:cBhvr>
                                        <p:cTn id="34" dur="500"/>
                                        <p:tgtEl>
                                          <p:spTgt spid="40"/>
                                        </p:tgtEl>
                                      </p:cBhvr>
                                    </p:animEffect>
                                  </p:childTnLst>
                                </p:cTn>
                              </p:par>
                              <p:par>
                                <p:cTn id="35" presetID="22" presetClass="entr" presetSubtype="4"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down)">
                                      <p:cBhvr>
                                        <p:cTn id="37" dur="500"/>
                                        <p:tgtEl>
                                          <p:spTgt spid="41"/>
                                        </p:tgtEl>
                                      </p:cBhvr>
                                    </p:animEffect>
                                  </p:childTnLst>
                                </p:cTn>
                              </p:par>
                              <p:par>
                                <p:cTn id="38" presetID="22" presetClass="entr" presetSubtype="4" fill="hold"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wipe(down)">
                                      <p:cBhvr>
                                        <p:cTn id="40" dur="500"/>
                                        <p:tgtEl>
                                          <p:spTgt spid="42"/>
                                        </p:tgtEl>
                                      </p:cBhvr>
                                    </p:animEffect>
                                  </p:childTnLst>
                                </p:cTn>
                              </p:par>
                              <p:par>
                                <p:cTn id="41" presetID="22" presetClass="entr" presetSubtype="4"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down)">
                                      <p:cBhvr>
                                        <p:cTn id="43" dur="500"/>
                                        <p:tgtEl>
                                          <p:spTgt spid="43"/>
                                        </p:tgtEl>
                                      </p:cBhvr>
                                    </p:animEffect>
                                  </p:childTnLst>
                                </p:cTn>
                              </p:par>
                              <p:par>
                                <p:cTn id="44" presetID="22" presetClass="entr" presetSubtype="4" fill="hold" nodeType="with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wipe(down)">
                                      <p:cBhvr>
                                        <p:cTn id="46" dur="500"/>
                                        <p:tgtEl>
                                          <p:spTgt spid="54"/>
                                        </p:tgtEl>
                                      </p:cBhvr>
                                    </p:animEffect>
                                  </p:childTnLst>
                                </p:cTn>
                              </p:par>
                              <p:par>
                                <p:cTn id="47" presetID="22" presetClass="entr" presetSubtype="4" fill="hold" nodeType="with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wipe(down)">
                                      <p:cBhvr>
                                        <p:cTn id="49" dur="500"/>
                                        <p:tgtEl>
                                          <p:spTgt spid="55"/>
                                        </p:tgtEl>
                                      </p:cBhvr>
                                    </p:animEffect>
                                  </p:childTnLst>
                                </p:cTn>
                              </p:par>
                              <p:par>
                                <p:cTn id="50" presetID="22" presetClass="entr" presetSubtype="4" fill="hold" nodeType="with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wipe(down)">
                                      <p:cBhvr>
                                        <p:cTn id="52" dur="500"/>
                                        <p:tgtEl>
                                          <p:spTgt spid="56"/>
                                        </p:tgtEl>
                                      </p:cBhvr>
                                    </p:animEffect>
                                  </p:childTnLst>
                                </p:cTn>
                              </p:par>
                              <p:par>
                                <p:cTn id="53" presetID="22" presetClass="entr" presetSubtype="4" fill="hold" nodeType="with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wipe(down)">
                                      <p:cBhvr>
                                        <p:cTn id="55" dur="500"/>
                                        <p:tgtEl>
                                          <p:spTgt spid="57"/>
                                        </p:tgtEl>
                                      </p:cBhvr>
                                    </p:animEffect>
                                  </p:childTnLst>
                                </p:cTn>
                              </p:par>
                              <p:par>
                                <p:cTn id="56" presetID="22" presetClass="entr" presetSubtype="4" fill="hold" nodeType="withEffect">
                                  <p:stCondLst>
                                    <p:cond delay="0"/>
                                  </p:stCondLst>
                                  <p:childTnLst>
                                    <p:set>
                                      <p:cBhvr>
                                        <p:cTn id="57" dur="1" fill="hold">
                                          <p:stCondLst>
                                            <p:cond delay="0"/>
                                          </p:stCondLst>
                                        </p:cTn>
                                        <p:tgtEl>
                                          <p:spTgt spid="58"/>
                                        </p:tgtEl>
                                        <p:attrNameLst>
                                          <p:attrName>style.visibility</p:attrName>
                                        </p:attrNameLst>
                                      </p:cBhvr>
                                      <p:to>
                                        <p:strVal val="visible"/>
                                      </p:to>
                                    </p:set>
                                    <p:animEffect transition="in" filter="wipe(down)">
                                      <p:cBhvr>
                                        <p:cTn id="58" dur="500"/>
                                        <p:tgtEl>
                                          <p:spTgt spid="58"/>
                                        </p:tgtEl>
                                      </p:cBhvr>
                                    </p:animEffect>
                                  </p:childTnLst>
                                </p:cTn>
                              </p:par>
                              <p:par>
                                <p:cTn id="59" presetID="22" presetClass="entr" presetSubtype="4" fill="hold" nodeType="with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wipe(down)">
                                      <p:cBhvr>
                                        <p:cTn id="61" dur="500"/>
                                        <p:tgtEl>
                                          <p:spTgt spid="59"/>
                                        </p:tgtEl>
                                      </p:cBhvr>
                                    </p:animEffect>
                                  </p:childTnLst>
                                </p:cTn>
                              </p:par>
                              <p:par>
                                <p:cTn id="62" presetID="22" presetClass="entr" presetSubtype="4" fill="hold"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down)">
                                      <p:cBhvr>
                                        <p:cTn id="64" dur="500"/>
                                        <p:tgtEl>
                                          <p:spTgt spid="61"/>
                                        </p:tgtEl>
                                      </p:cBhvr>
                                    </p:animEffect>
                                  </p:childTnLst>
                                </p:cTn>
                              </p:par>
                              <p:par>
                                <p:cTn id="65" presetID="22" presetClass="entr" presetSubtype="4" fill="hold" nodeType="withEffect">
                                  <p:stCondLst>
                                    <p:cond delay="0"/>
                                  </p:stCondLst>
                                  <p:childTnLst>
                                    <p:set>
                                      <p:cBhvr>
                                        <p:cTn id="66" dur="1" fill="hold">
                                          <p:stCondLst>
                                            <p:cond delay="0"/>
                                          </p:stCondLst>
                                        </p:cTn>
                                        <p:tgtEl>
                                          <p:spTgt spid="62"/>
                                        </p:tgtEl>
                                        <p:attrNameLst>
                                          <p:attrName>style.visibility</p:attrName>
                                        </p:attrNameLst>
                                      </p:cBhvr>
                                      <p:to>
                                        <p:strVal val="visible"/>
                                      </p:to>
                                    </p:set>
                                    <p:animEffect transition="in" filter="wipe(down)">
                                      <p:cBhvr>
                                        <p:cTn id="67" dur="500"/>
                                        <p:tgtEl>
                                          <p:spTgt spid="62"/>
                                        </p:tgtEl>
                                      </p:cBhvr>
                                    </p:animEffect>
                                  </p:childTnLst>
                                </p:cTn>
                              </p:par>
                              <p:par>
                                <p:cTn id="68" presetID="22" presetClass="entr" presetSubtype="4" fill="hold"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wipe(down)">
                                      <p:cBhvr>
                                        <p:cTn id="70" dur="500"/>
                                        <p:tgtEl>
                                          <p:spTgt spid="63"/>
                                        </p:tgtEl>
                                      </p:cBhvr>
                                    </p:animEffect>
                                  </p:childTnLst>
                                </p:cTn>
                              </p:par>
                              <p:par>
                                <p:cTn id="71" presetID="22" presetClass="entr" presetSubtype="4" fill="hold" nodeType="with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down)">
                                      <p:cBhvr>
                                        <p:cTn id="73" dur="500"/>
                                        <p:tgtEl>
                                          <p:spTgt spid="64"/>
                                        </p:tgtEl>
                                      </p:cBhvr>
                                    </p:animEffect>
                                  </p:childTnLst>
                                </p:cTn>
                              </p:par>
                              <p:par>
                                <p:cTn id="74" presetID="22" presetClass="entr" presetSubtype="4" fill="hold" nodeType="with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wipe(down)">
                                      <p:cBhvr>
                                        <p:cTn id="76" dur="500"/>
                                        <p:tgtEl>
                                          <p:spTgt spid="65"/>
                                        </p:tgtEl>
                                      </p:cBhvr>
                                    </p:animEffect>
                                  </p:childTnLst>
                                </p:cTn>
                              </p:par>
                              <p:par>
                                <p:cTn id="77" presetID="22" presetClass="entr" presetSubtype="4" fill="hold" nodeType="with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par>
                                <p:cTn id="80" presetID="22" presetClass="entr" presetSubtype="4" fill="hold" nodeType="with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22" presetClass="entr" presetSubtype="1" repeatCount="indefinite" fill="hold" nodeType="click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up)">
                                      <p:cBhvr>
                                        <p:cTn id="91" dur="1000"/>
                                        <p:tgtEl>
                                          <p:spTgt spid="73"/>
                                        </p:tgtEl>
                                      </p:cBhvr>
                                    </p:animEffect>
                                  </p:childTnLst>
                                </p:cTn>
                              </p:par>
                              <p:par>
                                <p:cTn id="92" presetID="22" presetClass="entr" presetSubtype="1" repeatCount="indefinite" fill="hold" nodeType="withEffect">
                                  <p:stCondLst>
                                    <p:cond delay="0"/>
                                  </p:stCondLst>
                                  <p:childTnLst>
                                    <p:set>
                                      <p:cBhvr>
                                        <p:cTn id="93" dur="1" fill="hold">
                                          <p:stCondLst>
                                            <p:cond delay="0"/>
                                          </p:stCondLst>
                                        </p:cTn>
                                        <p:tgtEl>
                                          <p:spTgt spid="80"/>
                                        </p:tgtEl>
                                        <p:attrNameLst>
                                          <p:attrName>style.visibility</p:attrName>
                                        </p:attrNameLst>
                                      </p:cBhvr>
                                      <p:to>
                                        <p:strVal val="visible"/>
                                      </p:to>
                                    </p:set>
                                    <p:animEffect transition="in" filter="wipe(up)">
                                      <p:cBhvr>
                                        <p:cTn id="94" dur="1000"/>
                                        <p:tgtEl>
                                          <p:spTgt spid="80"/>
                                        </p:tgtEl>
                                      </p:cBhvr>
                                    </p:animEffect>
                                  </p:childTnLst>
                                </p:cTn>
                              </p:par>
                              <p:par>
                                <p:cTn id="95" presetID="22" presetClass="entr" presetSubtype="1" repeatCount="indefinite" fill="hold" nodeType="withEffect">
                                  <p:stCondLst>
                                    <p:cond delay="0"/>
                                  </p:stCondLst>
                                  <p:childTnLst>
                                    <p:set>
                                      <p:cBhvr>
                                        <p:cTn id="96" dur="1" fill="hold">
                                          <p:stCondLst>
                                            <p:cond delay="0"/>
                                          </p:stCondLst>
                                        </p:cTn>
                                        <p:tgtEl>
                                          <p:spTgt spid="75"/>
                                        </p:tgtEl>
                                        <p:attrNameLst>
                                          <p:attrName>style.visibility</p:attrName>
                                        </p:attrNameLst>
                                      </p:cBhvr>
                                      <p:to>
                                        <p:strVal val="visible"/>
                                      </p:to>
                                    </p:set>
                                    <p:animEffect transition="in" filter="wipe(up)">
                                      <p:cBhvr>
                                        <p:cTn id="97" dur="1000"/>
                                        <p:tgtEl>
                                          <p:spTgt spid="75"/>
                                        </p:tgtEl>
                                      </p:cBhvr>
                                    </p:animEffect>
                                  </p:childTnLst>
                                </p:cTn>
                              </p:par>
                              <p:par>
                                <p:cTn id="98" presetID="22" presetClass="entr" presetSubtype="1" repeatCount="indefinite" fill="hold" nodeType="withEffect">
                                  <p:stCondLst>
                                    <p:cond delay="0"/>
                                  </p:stCondLst>
                                  <p:childTnLst>
                                    <p:set>
                                      <p:cBhvr>
                                        <p:cTn id="99" dur="1" fill="hold">
                                          <p:stCondLst>
                                            <p:cond delay="0"/>
                                          </p:stCondLst>
                                        </p:cTn>
                                        <p:tgtEl>
                                          <p:spTgt spid="81"/>
                                        </p:tgtEl>
                                        <p:attrNameLst>
                                          <p:attrName>style.visibility</p:attrName>
                                        </p:attrNameLst>
                                      </p:cBhvr>
                                      <p:to>
                                        <p:strVal val="visible"/>
                                      </p:to>
                                    </p:set>
                                    <p:animEffect transition="in" filter="wipe(up)">
                                      <p:cBhvr>
                                        <p:cTn id="100" dur="1000"/>
                                        <p:tgtEl>
                                          <p:spTgt spid="81"/>
                                        </p:tgtEl>
                                      </p:cBhvr>
                                    </p:animEffect>
                                  </p:childTnLst>
                                </p:cTn>
                              </p:par>
                              <p:par>
                                <p:cTn id="101" presetID="22" presetClass="entr" presetSubtype="1" repeatCount="indefinite" fill="hold" nodeType="with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up)">
                                      <p:cBhvr>
                                        <p:cTn id="103" dur="1000"/>
                                        <p:tgtEl>
                                          <p:spTgt spid="77"/>
                                        </p:tgtEl>
                                      </p:cBhvr>
                                    </p:animEffect>
                                  </p:childTnLst>
                                </p:cTn>
                              </p:par>
                              <p:par>
                                <p:cTn id="104" presetID="22" presetClass="entr" presetSubtype="1" repeatCount="indefinite" fill="hold" nodeType="with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up)">
                                      <p:cBhvr>
                                        <p:cTn id="106" dur="1000"/>
                                        <p:tgtEl>
                                          <p:spTgt spid="85"/>
                                        </p:tgtEl>
                                      </p:cBhvr>
                                    </p:animEffect>
                                  </p:childTnLst>
                                </p:cTn>
                              </p:par>
                              <p:par>
                                <p:cTn id="107" presetID="22" presetClass="entr" presetSubtype="1" repeatCount="indefinite" fill="hold"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wipe(up)">
                                      <p:cBhvr>
                                        <p:cTn id="109" dur="1000"/>
                                        <p:tgtEl>
                                          <p:spTgt spid="78"/>
                                        </p:tgtEl>
                                      </p:cBhvr>
                                    </p:animEffect>
                                  </p:childTnLst>
                                </p:cTn>
                              </p:par>
                              <p:par>
                                <p:cTn id="110" presetID="22" presetClass="entr" presetSubtype="1" repeatCount="indefinite" fill="hold" nodeType="withEffect">
                                  <p:stCondLst>
                                    <p:cond delay="500"/>
                                  </p:stCondLst>
                                  <p:childTnLst>
                                    <p:set>
                                      <p:cBhvr>
                                        <p:cTn id="111" dur="1" fill="hold">
                                          <p:stCondLst>
                                            <p:cond delay="0"/>
                                          </p:stCondLst>
                                        </p:cTn>
                                        <p:tgtEl>
                                          <p:spTgt spid="82"/>
                                        </p:tgtEl>
                                        <p:attrNameLst>
                                          <p:attrName>style.visibility</p:attrName>
                                        </p:attrNameLst>
                                      </p:cBhvr>
                                      <p:to>
                                        <p:strVal val="visible"/>
                                      </p:to>
                                    </p:set>
                                    <p:animEffect transition="in" filter="wipe(up)">
                                      <p:cBhvr>
                                        <p:cTn id="112" dur="1000"/>
                                        <p:tgtEl>
                                          <p:spTgt spid="82"/>
                                        </p:tgtEl>
                                      </p:cBhvr>
                                    </p:animEffect>
                                  </p:childTnLst>
                                </p:cTn>
                              </p:par>
                              <p:par>
                                <p:cTn id="113" presetID="22" presetClass="entr" presetSubtype="1" repeatCount="indefinite" fill="hold" nodeType="withEffect">
                                  <p:stCondLst>
                                    <p:cond delay="500"/>
                                  </p:stCondLst>
                                  <p:childTnLst>
                                    <p:set>
                                      <p:cBhvr>
                                        <p:cTn id="114" dur="1" fill="hold">
                                          <p:stCondLst>
                                            <p:cond delay="0"/>
                                          </p:stCondLst>
                                        </p:cTn>
                                        <p:tgtEl>
                                          <p:spTgt spid="74"/>
                                        </p:tgtEl>
                                        <p:attrNameLst>
                                          <p:attrName>style.visibility</p:attrName>
                                        </p:attrNameLst>
                                      </p:cBhvr>
                                      <p:to>
                                        <p:strVal val="visible"/>
                                      </p:to>
                                    </p:set>
                                    <p:animEffect transition="in" filter="wipe(up)">
                                      <p:cBhvr>
                                        <p:cTn id="115" dur="1000"/>
                                        <p:tgtEl>
                                          <p:spTgt spid="74"/>
                                        </p:tgtEl>
                                      </p:cBhvr>
                                    </p:animEffect>
                                  </p:childTnLst>
                                </p:cTn>
                              </p:par>
                              <p:par>
                                <p:cTn id="116" presetID="22" presetClass="entr" presetSubtype="1" repeatCount="indefinite" fill="hold" nodeType="withEffect">
                                  <p:stCondLst>
                                    <p:cond delay="500"/>
                                  </p:stCondLst>
                                  <p:childTnLst>
                                    <p:set>
                                      <p:cBhvr>
                                        <p:cTn id="117" dur="1" fill="hold">
                                          <p:stCondLst>
                                            <p:cond delay="0"/>
                                          </p:stCondLst>
                                        </p:cTn>
                                        <p:tgtEl>
                                          <p:spTgt spid="83"/>
                                        </p:tgtEl>
                                        <p:attrNameLst>
                                          <p:attrName>style.visibility</p:attrName>
                                        </p:attrNameLst>
                                      </p:cBhvr>
                                      <p:to>
                                        <p:strVal val="visible"/>
                                      </p:to>
                                    </p:set>
                                    <p:animEffect transition="in" filter="wipe(up)">
                                      <p:cBhvr>
                                        <p:cTn id="118" dur="1000"/>
                                        <p:tgtEl>
                                          <p:spTgt spid="83"/>
                                        </p:tgtEl>
                                      </p:cBhvr>
                                    </p:animEffect>
                                  </p:childTnLst>
                                </p:cTn>
                              </p:par>
                              <p:par>
                                <p:cTn id="119" presetID="22" presetClass="entr" presetSubtype="1" repeatCount="indefinite" fill="hold" nodeType="withEffect">
                                  <p:stCondLst>
                                    <p:cond delay="500"/>
                                  </p:stCondLst>
                                  <p:childTnLst>
                                    <p:set>
                                      <p:cBhvr>
                                        <p:cTn id="120" dur="1" fill="hold">
                                          <p:stCondLst>
                                            <p:cond delay="0"/>
                                          </p:stCondLst>
                                        </p:cTn>
                                        <p:tgtEl>
                                          <p:spTgt spid="79"/>
                                        </p:tgtEl>
                                        <p:attrNameLst>
                                          <p:attrName>style.visibility</p:attrName>
                                        </p:attrNameLst>
                                      </p:cBhvr>
                                      <p:to>
                                        <p:strVal val="visible"/>
                                      </p:to>
                                    </p:set>
                                    <p:animEffect transition="in" filter="wipe(up)">
                                      <p:cBhvr>
                                        <p:cTn id="121" dur="1000"/>
                                        <p:tgtEl>
                                          <p:spTgt spid="79"/>
                                        </p:tgtEl>
                                      </p:cBhvr>
                                    </p:animEffect>
                                  </p:childTnLst>
                                </p:cTn>
                              </p:par>
                              <p:par>
                                <p:cTn id="122" presetID="22" presetClass="entr" presetSubtype="1" repeatCount="indefinite" fill="hold" nodeType="withEffect">
                                  <p:stCondLst>
                                    <p:cond delay="500"/>
                                  </p:stCondLst>
                                  <p:childTnLst>
                                    <p:set>
                                      <p:cBhvr>
                                        <p:cTn id="123" dur="1" fill="hold">
                                          <p:stCondLst>
                                            <p:cond delay="0"/>
                                          </p:stCondLst>
                                        </p:cTn>
                                        <p:tgtEl>
                                          <p:spTgt spid="84"/>
                                        </p:tgtEl>
                                        <p:attrNameLst>
                                          <p:attrName>style.visibility</p:attrName>
                                        </p:attrNameLst>
                                      </p:cBhvr>
                                      <p:to>
                                        <p:strVal val="visible"/>
                                      </p:to>
                                    </p:set>
                                    <p:animEffect transition="in" filter="wipe(up)">
                                      <p:cBhvr>
                                        <p:cTn id="124" dur="1000"/>
                                        <p:tgtEl>
                                          <p:spTgt spid="84"/>
                                        </p:tgtEl>
                                      </p:cBhvr>
                                    </p:animEffect>
                                  </p:childTnLst>
                                </p:cTn>
                              </p:par>
                              <p:par>
                                <p:cTn id="125" presetID="22" presetClass="entr" presetSubtype="1" repeatCount="indefinite" fill="hold" nodeType="withEffect">
                                  <p:stCondLst>
                                    <p:cond delay="500"/>
                                  </p:stCondLst>
                                  <p:childTnLst>
                                    <p:set>
                                      <p:cBhvr>
                                        <p:cTn id="126" dur="1" fill="hold">
                                          <p:stCondLst>
                                            <p:cond delay="0"/>
                                          </p:stCondLst>
                                        </p:cTn>
                                        <p:tgtEl>
                                          <p:spTgt spid="76"/>
                                        </p:tgtEl>
                                        <p:attrNameLst>
                                          <p:attrName>style.visibility</p:attrName>
                                        </p:attrNameLst>
                                      </p:cBhvr>
                                      <p:to>
                                        <p:strVal val="visible"/>
                                      </p:to>
                                    </p:set>
                                    <p:animEffect transition="in" filter="wipe(up)">
                                      <p:cBhvr>
                                        <p:cTn id="127" dur="1000"/>
                                        <p:tgtEl>
                                          <p:spTgt spid="76"/>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repeatCount="indefinite" fill="hold" grpId="0" nodeType="clickEffect">
                                  <p:stCondLst>
                                    <p:cond delay="0"/>
                                  </p:stCondLst>
                                  <p:childTnLst>
                                    <p:set>
                                      <p:cBhvr>
                                        <p:cTn id="131" dur="1" fill="hold">
                                          <p:stCondLst>
                                            <p:cond delay="0"/>
                                          </p:stCondLst>
                                        </p:cTn>
                                        <p:tgtEl>
                                          <p:spTgt spid="68"/>
                                        </p:tgtEl>
                                        <p:attrNameLst>
                                          <p:attrName>style.visibility</p:attrName>
                                        </p:attrNameLst>
                                      </p:cBhvr>
                                      <p:to>
                                        <p:strVal val="visible"/>
                                      </p:to>
                                    </p:set>
                                    <p:animEffect transition="in" filter="wipe(left)">
                                      <p:cBhvr>
                                        <p:cTn id="132" dur="2000"/>
                                        <p:tgtEl>
                                          <p:spTgt spid="68"/>
                                        </p:tgtEl>
                                      </p:cBhvr>
                                    </p:animEffect>
                                  </p:childTnLst>
                                </p:cTn>
                              </p:par>
                              <p:par>
                                <p:cTn id="133" presetID="22" presetClass="entr" presetSubtype="8" repeatCount="indefinite" fill="hold" grpId="0" nodeType="withEffect">
                                  <p:stCondLst>
                                    <p:cond delay="0"/>
                                  </p:stCondLst>
                                  <p:childTnLst>
                                    <p:set>
                                      <p:cBhvr>
                                        <p:cTn id="134" dur="1" fill="hold">
                                          <p:stCondLst>
                                            <p:cond delay="0"/>
                                          </p:stCondLst>
                                        </p:cTn>
                                        <p:tgtEl>
                                          <p:spTgt spid="69"/>
                                        </p:tgtEl>
                                        <p:attrNameLst>
                                          <p:attrName>style.visibility</p:attrName>
                                        </p:attrNameLst>
                                      </p:cBhvr>
                                      <p:to>
                                        <p:strVal val="visible"/>
                                      </p:to>
                                    </p:set>
                                    <p:animEffect transition="in" filter="wipe(left)">
                                      <p:cBhvr>
                                        <p:cTn id="135" dur="2000"/>
                                        <p:tgtEl>
                                          <p:spTgt spid="69"/>
                                        </p:tgtEl>
                                      </p:cBhvr>
                                    </p:animEffect>
                                  </p:childTnLst>
                                </p:cTn>
                              </p:par>
                              <p:par>
                                <p:cTn id="136" presetID="22" presetClass="entr" presetSubtype="8" repeatCount="indefinite" fill="hold" grpId="0" nodeType="with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wipe(left)">
                                      <p:cBhvr>
                                        <p:cTn id="138" dur="2000"/>
                                        <p:tgtEl>
                                          <p:spTgt spid="70"/>
                                        </p:tgtEl>
                                      </p:cBhvr>
                                    </p:animEffec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1" nodeType="clickEffect">
                                  <p:stCondLst>
                                    <p:cond delay="0"/>
                                  </p:stCondLst>
                                  <p:childTnLst>
                                    <p:set>
                                      <p:cBhvr>
                                        <p:cTn id="142" dur="1" fill="hold">
                                          <p:stCondLst>
                                            <p:cond delay="0"/>
                                          </p:stCondLst>
                                        </p:cTn>
                                        <p:tgtEl>
                                          <p:spTgt spid="90"/>
                                        </p:tgtEl>
                                        <p:attrNameLst>
                                          <p:attrName>style.visibility</p:attrName>
                                        </p:attrNameLst>
                                      </p:cBhvr>
                                      <p:to>
                                        <p:strVal val="visible"/>
                                      </p:to>
                                    </p:set>
                                  </p:childTnLst>
                                </p:cTn>
                              </p:par>
                              <p:par>
                                <p:cTn id="143" presetID="1" presetClass="entr" presetSubtype="0" fill="hold" grpId="1" nodeType="withEffect">
                                  <p:stCondLst>
                                    <p:cond delay="0"/>
                                  </p:stCondLst>
                                  <p:childTnLst>
                                    <p:set>
                                      <p:cBhvr>
                                        <p:cTn id="144" dur="1" fill="hold">
                                          <p:stCondLst>
                                            <p:cond delay="0"/>
                                          </p:stCondLst>
                                        </p:cTn>
                                        <p:tgtEl>
                                          <p:spTgt spid="88"/>
                                        </p:tgtEl>
                                        <p:attrNameLst>
                                          <p:attrName>style.visibility</p:attrName>
                                        </p:attrNameLst>
                                      </p:cBhvr>
                                      <p:to>
                                        <p:strVal val="visible"/>
                                      </p:to>
                                    </p:set>
                                  </p:childTnLst>
                                </p:cTn>
                              </p:par>
                              <p:par>
                                <p:cTn id="145" presetID="1" presetClass="entr" presetSubtype="0" fill="hold" grpId="1" nodeType="withEffect">
                                  <p:stCondLst>
                                    <p:cond delay="0"/>
                                  </p:stCondLst>
                                  <p:childTnLst>
                                    <p:set>
                                      <p:cBhvr>
                                        <p:cTn id="146" dur="1" fill="hold">
                                          <p:stCondLst>
                                            <p:cond delay="0"/>
                                          </p:stCondLst>
                                        </p:cTn>
                                        <p:tgtEl>
                                          <p:spTgt spid="86"/>
                                        </p:tgtEl>
                                        <p:attrNameLst>
                                          <p:attrName>style.visibility</p:attrName>
                                        </p:attrNameLst>
                                      </p:cBhvr>
                                      <p:to>
                                        <p:strVal val="visible"/>
                                      </p:to>
                                    </p:set>
                                  </p:childTnLst>
                                </p:cTn>
                              </p:par>
                            </p:childTnLst>
                          </p:cTn>
                        </p:par>
                        <p:par>
                          <p:cTn id="147" fill="hold">
                            <p:stCondLst>
                              <p:cond delay="0"/>
                            </p:stCondLst>
                            <p:childTnLst>
                              <p:par>
                                <p:cTn id="148" presetID="42" presetClass="path" presetSubtype="0" repeatCount="indefinite" fill="hold" grpId="0" nodeType="afterEffect">
                                  <p:stCondLst>
                                    <p:cond delay="0"/>
                                  </p:stCondLst>
                                  <p:childTnLst>
                                    <p:animMotion origin="layout" path="M 3.05556E-6 -2.96296E-6 L 0.0309 0.04121 " pathEditMode="relative" rAng="0" ptsTypes="AA">
                                      <p:cBhvr>
                                        <p:cTn id="149" dur="2000" fill="hold"/>
                                        <p:tgtEl>
                                          <p:spTgt spid="90"/>
                                        </p:tgtEl>
                                        <p:attrNameLst>
                                          <p:attrName>ppt_x</p:attrName>
                                          <p:attrName>ppt_y</p:attrName>
                                        </p:attrNameLst>
                                      </p:cBhvr>
                                      <p:rCtr x="1545" y="2060"/>
                                    </p:animMotion>
                                  </p:childTnLst>
                                </p:cTn>
                              </p:par>
                              <p:par>
                                <p:cTn id="150" presetID="42" presetClass="path" presetSubtype="0" repeatCount="indefinite" fill="hold" grpId="0" nodeType="withEffect">
                                  <p:stCondLst>
                                    <p:cond delay="0"/>
                                  </p:stCondLst>
                                  <p:childTnLst>
                                    <p:animMotion origin="layout" path="M 0.01215 -0.00347 L 0.04219 0.03658 " pathEditMode="relative" rAng="0" ptsTypes="AA">
                                      <p:cBhvr>
                                        <p:cTn id="151" dur="2000" fill="hold"/>
                                        <p:tgtEl>
                                          <p:spTgt spid="88"/>
                                        </p:tgtEl>
                                        <p:attrNameLst>
                                          <p:attrName>ppt_x</p:attrName>
                                          <p:attrName>ppt_y</p:attrName>
                                        </p:attrNameLst>
                                      </p:cBhvr>
                                      <p:rCtr x="1493" y="1991"/>
                                    </p:animMotion>
                                  </p:childTnLst>
                                </p:cTn>
                              </p:par>
                              <p:par>
                                <p:cTn id="152" presetID="42" presetClass="path" presetSubtype="0" repeatCount="indefinite" fill="hold" grpId="0" nodeType="withEffect">
                                  <p:stCondLst>
                                    <p:cond delay="0"/>
                                  </p:stCondLst>
                                  <p:childTnLst>
                                    <p:animMotion origin="layout" path="M 1.94444E-6 -1.48148E-6 L 0.02743 0.03333 " pathEditMode="relative" rAng="0" ptsTypes="AA">
                                      <p:cBhvr>
                                        <p:cTn id="153" dur="2000" fill="hold"/>
                                        <p:tgtEl>
                                          <p:spTgt spid="86"/>
                                        </p:tgtEl>
                                        <p:attrNameLst>
                                          <p:attrName>ppt_x</p:attrName>
                                          <p:attrName>ppt_y</p:attrName>
                                        </p:attrNameLst>
                                      </p:cBhvr>
                                      <p:rCtr x="1372" y="1667"/>
                                    </p:animMotion>
                                  </p:childTnLst>
                                </p:cTn>
                              </p:par>
                              <p:par>
                                <p:cTn id="154" presetID="1" presetClass="entr" presetSubtype="0" fill="hold" grpId="1" nodeType="withEffect">
                                  <p:stCondLst>
                                    <p:cond delay="1000"/>
                                  </p:stCondLst>
                                  <p:childTnLst>
                                    <p:set>
                                      <p:cBhvr>
                                        <p:cTn id="155" dur="1" fill="hold">
                                          <p:stCondLst>
                                            <p:cond delay="0"/>
                                          </p:stCondLst>
                                        </p:cTn>
                                        <p:tgtEl>
                                          <p:spTgt spid="89"/>
                                        </p:tgtEl>
                                        <p:attrNameLst>
                                          <p:attrName>style.visibility</p:attrName>
                                        </p:attrNameLst>
                                      </p:cBhvr>
                                      <p:to>
                                        <p:strVal val="visible"/>
                                      </p:to>
                                    </p:set>
                                  </p:childTnLst>
                                </p:cTn>
                              </p:par>
                              <p:par>
                                <p:cTn id="156" presetID="1" presetClass="entr" presetSubtype="0" fill="hold" grpId="1" nodeType="withEffect">
                                  <p:stCondLst>
                                    <p:cond delay="1000"/>
                                  </p:stCondLst>
                                  <p:childTnLst>
                                    <p:set>
                                      <p:cBhvr>
                                        <p:cTn id="157" dur="1" fill="hold">
                                          <p:stCondLst>
                                            <p:cond delay="0"/>
                                          </p:stCondLst>
                                        </p:cTn>
                                        <p:tgtEl>
                                          <p:spTgt spid="87"/>
                                        </p:tgtEl>
                                        <p:attrNameLst>
                                          <p:attrName>style.visibility</p:attrName>
                                        </p:attrNameLst>
                                      </p:cBhvr>
                                      <p:to>
                                        <p:strVal val="visible"/>
                                      </p:to>
                                    </p:set>
                                  </p:childTnLst>
                                </p:cTn>
                              </p:par>
                              <p:par>
                                <p:cTn id="158" presetID="42" presetClass="path" presetSubtype="0" repeatCount="indefinite" fill="hold" grpId="0" nodeType="withEffect">
                                  <p:stCondLst>
                                    <p:cond delay="1000"/>
                                  </p:stCondLst>
                                  <p:childTnLst>
                                    <p:animMotion origin="layout" path="M 4.72222E-6 4.44444E-6 L 0.02413 0.03101 " pathEditMode="relative" rAng="0" ptsTypes="AA">
                                      <p:cBhvr>
                                        <p:cTn id="159" dur="2000" fill="hold"/>
                                        <p:tgtEl>
                                          <p:spTgt spid="87"/>
                                        </p:tgtEl>
                                        <p:attrNameLst>
                                          <p:attrName>ppt_x</p:attrName>
                                          <p:attrName>ppt_y</p:attrName>
                                        </p:attrNameLst>
                                      </p:cBhvr>
                                      <p:rCtr x="1198" y="1551"/>
                                    </p:animMotion>
                                  </p:childTnLst>
                                </p:cTn>
                              </p:par>
                              <p:par>
                                <p:cTn id="160" presetID="42" presetClass="path" presetSubtype="0" repeatCount="indefinite" fill="hold" grpId="0" nodeType="withEffect">
                                  <p:stCondLst>
                                    <p:cond delay="1000"/>
                                  </p:stCondLst>
                                  <p:childTnLst>
                                    <p:animMotion origin="layout" path="M 4.44444E-6 7.40741E-7 L 0.02569 0.03565 " pathEditMode="relative" rAng="0" ptsTypes="AA">
                                      <p:cBhvr>
                                        <p:cTn id="161" dur="2000" fill="hold"/>
                                        <p:tgtEl>
                                          <p:spTgt spid="89"/>
                                        </p:tgtEl>
                                        <p:attrNameLst>
                                          <p:attrName>ppt_x</p:attrName>
                                          <p:attrName>ppt_y</p:attrName>
                                        </p:attrNameLst>
                                      </p:cBhvr>
                                      <p:rCtr x="1285" y="1782"/>
                                    </p:animMotion>
                                  </p:childTnLst>
                                </p:cTn>
                              </p:par>
                            </p:childTnLst>
                          </p:cTn>
                        </p:par>
                      </p:childTnLst>
                    </p:cTn>
                  </p:par>
                  <p:par>
                    <p:cTn id="162" fill="hold">
                      <p:stCondLst>
                        <p:cond delay="indefinite"/>
                      </p:stCondLst>
                      <p:childTnLst>
                        <p:par>
                          <p:cTn id="163" fill="hold">
                            <p:stCondLst>
                              <p:cond delay="0"/>
                            </p:stCondLst>
                            <p:childTnLst>
                              <p:par>
                                <p:cTn id="164" presetID="22" presetClass="entr" presetSubtype="2" fill="hold" grpId="1" nodeType="clickEffect">
                                  <p:stCondLst>
                                    <p:cond delay="0"/>
                                  </p:stCondLst>
                                  <p:childTnLst>
                                    <p:set>
                                      <p:cBhvr>
                                        <p:cTn id="165" dur="1" fill="hold">
                                          <p:stCondLst>
                                            <p:cond delay="0"/>
                                          </p:stCondLst>
                                        </p:cTn>
                                        <p:tgtEl>
                                          <p:spTgt spid="134"/>
                                        </p:tgtEl>
                                        <p:attrNameLst>
                                          <p:attrName>style.visibility</p:attrName>
                                        </p:attrNameLst>
                                      </p:cBhvr>
                                      <p:to>
                                        <p:strVal val="visible"/>
                                      </p:to>
                                    </p:set>
                                    <p:animEffect transition="in" filter="wipe(right)">
                                      <p:cBhvr>
                                        <p:cTn id="166" dur="500"/>
                                        <p:tgtEl>
                                          <p:spTgt spid="134"/>
                                        </p:tgtEl>
                                      </p:cBhvr>
                                    </p:animEffect>
                                  </p:childTnLst>
                                </p:cTn>
                              </p:par>
                            </p:childTnLst>
                          </p:cTn>
                        </p:par>
                        <p:par>
                          <p:cTn id="167" fill="hold">
                            <p:stCondLst>
                              <p:cond delay="500"/>
                            </p:stCondLst>
                            <p:childTnLst>
                              <p:par>
                                <p:cTn id="168" presetID="42" presetClass="path" presetSubtype="0" repeatCount="indefinite" fill="hold" grpId="0" nodeType="afterEffect">
                                  <p:stCondLst>
                                    <p:cond delay="0"/>
                                  </p:stCondLst>
                                  <p:childTnLst>
                                    <p:animMotion origin="layout" path="M 5E-6 1.11022E-16 L -0.07848 0.11111 " pathEditMode="relative" rAng="0" ptsTypes="AA">
                                      <p:cBhvr>
                                        <p:cTn id="169" dur="2000" fill="hold"/>
                                        <p:tgtEl>
                                          <p:spTgt spid="134"/>
                                        </p:tgtEl>
                                        <p:attrNameLst>
                                          <p:attrName>ppt_x</p:attrName>
                                          <p:attrName>ppt_y</p:attrName>
                                        </p:attrNameLst>
                                      </p:cBhvr>
                                      <p:rCtr x="-3924" y="5556"/>
                                    </p:animMotion>
                                  </p:childTnLst>
                                </p:cTn>
                              </p:par>
                            </p:childTnLst>
                          </p:cTn>
                        </p:par>
                      </p:childTnLst>
                    </p:cTn>
                  </p:par>
                  <p:par>
                    <p:cTn id="170" fill="hold">
                      <p:stCondLst>
                        <p:cond delay="indefinite"/>
                      </p:stCondLst>
                      <p:childTnLst>
                        <p:par>
                          <p:cTn id="171" fill="hold">
                            <p:stCondLst>
                              <p:cond delay="0"/>
                            </p:stCondLst>
                            <p:childTnLst>
                              <p:par>
                                <p:cTn id="172" presetID="22" presetClass="entr" presetSubtype="1" repeatCount="indefinite" fill="hold" nodeType="clickEffect">
                                  <p:stCondLst>
                                    <p:cond delay="0"/>
                                  </p:stCondLst>
                                  <p:childTnLst>
                                    <p:set>
                                      <p:cBhvr>
                                        <p:cTn id="173" dur="1" fill="hold">
                                          <p:stCondLst>
                                            <p:cond delay="0"/>
                                          </p:stCondLst>
                                        </p:cTn>
                                        <p:tgtEl>
                                          <p:spTgt spid="116"/>
                                        </p:tgtEl>
                                        <p:attrNameLst>
                                          <p:attrName>style.visibility</p:attrName>
                                        </p:attrNameLst>
                                      </p:cBhvr>
                                      <p:to>
                                        <p:strVal val="visible"/>
                                      </p:to>
                                    </p:set>
                                    <p:animEffect transition="in" filter="wipe(up)">
                                      <p:cBhvr>
                                        <p:cTn id="174" dur="3000"/>
                                        <p:tgtEl>
                                          <p:spTgt spid="116"/>
                                        </p:tgtEl>
                                      </p:cBhvr>
                                    </p:animEffect>
                                  </p:childTnLst>
                                </p:cTn>
                              </p:par>
                              <p:par>
                                <p:cTn id="175" presetID="22" presetClass="entr" presetSubtype="1" repeatCount="indefinite" fill="hold" nodeType="with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ipe(up)">
                                      <p:cBhvr>
                                        <p:cTn id="177" dur="3000"/>
                                        <p:tgtEl>
                                          <p:spTgt spid="118"/>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1" nodeType="clickEffect">
                                  <p:stCondLst>
                                    <p:cond delay="0"/>
                                  </p:stCondLst>
                                  <p:childTnLst>
                                    <p:set>
                                      <p:cBhvr>
                                        <p:cTn id="181" dur="1" fill="hold">
                                          <p:stCondLst>
                                            <p:cond delay="0"/>
                                          </p:stCondLst>
                                        </p:cTn>
                                        <p:tgtEl>
                                          <p:spTgt spid="98"/>
                                        </p:tgtEl>
                                        <p:attrNameLst>
                                          <p:attrName>style.visibility</p:attrName>
                                        </p:attrNameLst>
                                      </p:cBhvr>
                                      <p:to>
                                        <p:strVal val="visible"/>
                                      </p:to>
                                    </p:set>
                                    <p:animEffect transition="in" filter="fade">
                                      <p:cBhvr>
                                        <p:cTn id="182" dur="500"/>
                                        <p:tgtEl>
                                          <p:spTgt spid="98"/>
                                        </p:tgtEl>
                                      </p:cBhvr>
                                    </p:animEffect>
                                  </p:childTnLst>
                                </p:cTn>
                              </p:par>
                              <p:par>
                                <p:cTn id="183" presetID="10" presetClass="entr" presetSubtype="0" fill="hold" grpId="1" nodeType="withEffect">
                                  <p:stCondLst>
                                    <p:cond delay="0"/>
                                  </p:stCondLst>
                                  <p:childTnLst>
                                    <p:set>
                                      <p:cBhvr>
                                        <p:cTn id="184" dur="1" fill="hold">
                                          <p:stCondLst>
                                            <p:cond delay="0"/>
                                          </p:stCondLst>
                                        </p:cTn>
                                        <p:tgtEl>
                                          <p:spTgt spid="94"/>
                                        </p:tgtEl>
                                        <p:attrNameLst>
                                          <p:attrName>style.visibility</p:attrName>
                                        </p:attrNameLst>
                                      </p:cBhvr>
                                      <p:to>
                                        <p:strVal val="visible"/>
                                      </p:to>
                                    </p:set>
                                    <p:animEffect transition="in" filter="fade">
                                      <p:cBhvr>
                                        <p:cTn id="185" dur="500"/>
                                        <p:tgtEl>
                                          <p:spTgt spid="94"/>
                                        </p:tgtEl>
                                      </p:cBhvr>
                                    </p:animEffect>
                                  </p:childTnLst>
                                </p:cTn>
                              </p:par>
                              <p:par>
                                <p:cTn id="186" presetID="10" presetClass="entr" presetSubtype="0" fill="hold" grpId="1" nodeType="withEffect">
                                  <p:stCondLst>
                                    <p:cond delay="250"/>
                                  </p:stCondLst>
                                  <p:childTnLst>
                                    <p:set>
                                      <p:cBhvr>
                                        <p:cTn id="187" dur="1" fill="hold">
                                          <p:stCondLst>
                                            <p:cond delay="0"/>
                                          </p:stCondLst>
                                        </p:cTn>
                                        <p:tgtEl>
                                          <p:spTgt spid="96"/>
                                        </p:tgtEl>
                                        <p:attrNameLst>
                                          <p:attrName>style.visibility</p:attrName>
                                        </p:attrNameLst>
                                      </p:cBhvr>
                                      <p:to>
                                        <p:strVal val="visible"/>
                                      </p:to>
                                    </p:set>
                                    <p:animEffect transition="in" filter="fade">
                                      <p:cBhvr>
                                        <p:cTn id="188" dur="500"/>
                                        <p:tgtEl>
                                          <p:spTgt spid="96"/>
                                        </p:tgtEl>
                                      </p:cBhvr>
                                    </p:animEffect>
                                  </p:childTnLst>
                                </p:cTn>
                              </p:par>
                              <p:par>
                                <p:cTn id="189" presetID="10" presetClass="entr" presetSubtype="0" fill="hold" grpId="1" nodeType="withEffect">
                                  <p:stCondLst>
                                    <p:cond delay="500"/>
                                  </p:stCondLst>
                                  <p:childTnLst>
                                    <p:set>
                                      <p:cBhvr>
                                        <p:cTn id="190" dur="1" fill="hold">
                                          <p:stCondLst>
                                            <p:cond delay="0"/>
                                          </p:stCondLst>
                                        </p:cTn>
                                        <p:tgtEl>
                                          <p:spTgt spid="92"/>
                                        </p:tgtEl>
                                        <p:attrNameLst>
                                          <p:attrName>style.visibility</p:attrName>
                                        </p:attrNameLst>
                                      </p:cBhvr>
                                      <p:to>
                                        <p:strVal val="visible"/>
                                      </p:to>
                                    </p:set>
                                    <p:animEffect transition="in" filter="fade">
                                      <p:cBhvr>
                                        <p:cTn id="191" dur="500"/>
                                        <p:tgtEl>
                                          <p:spTgt spid="92"/>
                                        </p:tgtEl>
                                      </p:cBhvr>
                                    </p:animEffect>
                                  </p:childTnLst>
                                </p:cTn>
                              </p:par>
                              <p:par>
                                <p:cTn id="192" presetID="10" presetClass="entr" presetSubtype="0" fill="hold" grpId="1" nodeType="withEffect">
                                  <p:stCondLst>
                                    <p:cond delay="750"/>
                                  </p:stCondLst>
                                  <p:childTnLst>
                                    <p:set>
                                      <p:cBhvr>
                                        <p:cTn id="193" dur="1" fill="hold">
                                          <p:stCondLst>
                                            <p:cond delay="0"/>
                                          </p:stCondLst>
                                        </p:cTn>
                                        <p:tgtEl>
                                          <p:spTgt spid="97"/>
                                        </p:tgtEl>
                                        <p:attrNameLst>
                                          <p:attrName>style.visibility</p:attrName>
                                        </p:attrNameLst>
                                      </p:cBhvr>
                                      <p:to>
                                        <p:strVal val="visible"/>
                                      </p:to>
                                    </p:set>
                                    <p:animEffect transition="in" filter="fade">
                                      <p:cBhvr>
                                        <p:cTn id="194" dur="500"/>
                                        <p:tgtEl>
                                          <p:spTgt spid="97"/>
                                        </p:tgtEl>
                                      </p:cBhvr>
                                    </p:animEffect>
                                  </p:childTnLst>
                                </p:cTn>
                              </p:par>
                              <p:par>
                                <p:cTn id="195" presetID="10" presetClass="entr" presetSubtype="0" fill="hold" grpId="1" nodeType="withEffect">
                                  <p:stCondLst>
                                    <p:cond delay="1000"/>
                                  </p:stCondLst>
                                  <p:childTnLst>
                                    <p:set>
                                      <p:cBhvr>
                                        <p:cTn id="196" dur="1" fill="hold">
                                          <p:stCondLst>
                                            <p:cond delay="0"/>
                                          </p:stCondLst>
                                        </p:cTn>
                                        <p:tgtEl>
                                          <p:spTgt spid="95"/>
                                        </p:tgtEl>
                                        <p:attrNameLst>
                                          <p:attrName>style.visibility</p:attrName>
                                        </p:attrNameLst>
                                      </p:cBhvr>
                                      <p:to>
                                        <p:strVal val="visible"/>
                                      </p:to>
                                    </p:set>
                                    <p:animEffect transition="in" filter="fade">
                                      <p:cBhvr>
                                        <p:cTn id="197" dur="500"/>
                                        <p:tgtEl>
                                          <p:spTgt spid="95"/>
                                        </p:tgtEl>
                                      </p:cBhvr>
                                    </p:animEffect>
                                  </p:childTnLst>
                                </p:cTn>
                              </p:par>
                              <p:par>
                                <p:cTn id="198" presetID="10" presetClass="entr" presetSubtype="0" fill="hold" grpId="1" nodeType="withEffect">
                                  <p:stCondLst>
                                    <p:cond delay="1000"/>
                                  </p:stCondLst>
                                  <p:childTnLst>
                                    <p:set>
                                      <p:cBhvr>
                                        <p:cTn id="199" dur="1" fill="hold">
                                          <p:stCondLst>
                                            <p:cond delay="0"/>
                                          </p:stCondLst>
                                        </p:cTn>
                                        <p:tgtEl>
                                          <p:spTgt spid="93"/>
                                        </p:tgtEl>
                                        <p:attrNameLst>
                                          <p:attrName>style.visibility</p:attrName>
                                        </p:attrNameLst>
                                      </p:cBhvr>
                                      <p:to>
                                        <p:strVal val="visible"/>
                                      </p:to>
                                    </p:set>
                                    <p:animEffect transition="in" filter="fade">
                                      <p:cBhvr>
                                        <p:cTn id="200" dur="500"/>
                                        <p:tgtEl>
                                          <p:spTgt spid="93"/>
                                        </p:tgtEl>
                                      </p:cBhvr>
                                    </p:animEffect>
                                  </p:childTnLst>
                                </p:cTn>
                              </p:par>
                              <p:par>
                                <p:cTn id="201" presetID="10" presetClass="entr" presetSubtype="0" fill="hold" grpId="1" nodeType="withEffect">
                                  <p:stCondLst>
                                    <p:cond delay="1250"/>
                                  </p:stCondLst>
                                  <p:childTnLst>
                                    <p:set>
                                      <p:cBhvr>
                                        <p:cTn id="202" dur="1" fill="hold">
                                          <p:stCondLst>
                                            <p:cond delay="0"/>
                                          </p:stCondLst>
                                        </p:cTn>
                                        <p:tgtEl>
                                          <p:spTgt spid="91"/>
                                        </p:tgtEl>
                                        <p:attrNameLst>
                                          <p:attrName>style.visibility</p:attrName>
                                        </p:attrNameLst>
                                      </p:cBhvr>
                                      <p:to>
                                        <p:strVal val="visible"/>
                                      </p:to>
                                    </p:set>
                                    <p:animEffect transition="in" filter="fade">
                                      <p:cBhvr>
                                        <p:cTn id="203" dur="500"/>
                                        <p:tgtEl>
                                          <p:spTgt spid="91"/>
                                        </p:tgtEl>
                                      </p:cBhvr>
                                    </p:animEffect>
                                  </p:childTnLst>
                                </p:cTn>
                              </p:par>
                            </p:childTnLst>
                          </p:cTn>
                        </p:par>
                      </p:childTnLst>
                    </p:cTn>
                  </p:par>
                  <p:par>
                    <p:cTn id="204" fill="hold">
                      <p:stCondLst>
                        <p:cond delay="indefinite"/>
                      </p:stCondLst>
                      <p:childTnLst>
                        <p:par>
                          <p:cTn id="205" fill="hold">
                            <p:stCondLst>
                              <p:cond delay="0"/>
                            </p:stCondLst>
                            <p:childTnLst>
                              <p:par>
                                <p:cTn id="206" presetID="0" presetClass="path" presetSubtype="0" repeatCount="indefinite" fill="hold" grpId="0" nodeType="clickEffect">
                                  <p:stCondLst>
                                    <p:cond delay="0"/>
                                  </p:stCondLst>
                                  <p:childTnLst>
                                    <p:animMotion origin="layout" path="M -2.77778E-6 -2.59259E-6 C 0.00278 0.00093 0.00556 0.00209 0.00834 0.00324 C 0.00903 0.00417 0.00973 0.00486 0.01042 0.00556 C 0.01111 0.00648 0.01129 0.01088 0.01129 0.01088 C 0.01163 0.02222 0.01198 0.03704 0.01997 0.03773 C 0.02361 0.0382 0.02726 0.0382 0.03108 0.03843 C 0.03577 0.04074 0.04063 0.04074 0.04549 0.04121 C 0.04896 0.04329 0.05226 0.04722 0.05504 0.05093 C 0.05643 0.05255 0.05834 0.05301 0.05973 0.0544 C 0.06111 0.05579 0.06198 0.05741 0.06337 0.05857 C 0.06407 0.05648 0.06372 0.05741 0.06459 0.05625 " pathEditMode="relative" rAng="0" ptsTypes="ffffffffffA">
                                      <p:cBhvr>
                                        <p:cTn id="207" dur="3000" fill="hold"/>
                                        <p:tgtEl>
                                          <p:spTgt spid="98"/>
                                        </p:tgtEl>
                                        <p:attrNameLst>
                                          <p:attrName>ppt_x</p:attrName>
                                          <p:attrName>ppt_y</p:attrName>
                                        </p:attrNameLst>
                                      </p:cBhvr>
                                      <p:rCtr x="3229" y="2917"/>
                                    </p:animMotion>
                                  </p:childTnLst>
                                </p:cTn>
                              </p:par>
                              <p:par>
                                <p:cTn id="208" presetID="0" presetClass="path" presetSubtype="0" repeatCount="indefinite" fill="hold" grpId="0" nodeType="withEffect">
                                  <p:stCondLst>
                                    <p:cond delay="0"/>
                                  </p:stCondLst>
                                  <p:childTnLst>
                                    <p:animMotion origin="layout" path="M 3.05556E-6 1.11111E-6 C 0.00746 0.00926 0.0158 0.01412 0.02326 0.02292 C 0.02465 0.02592 0.02812 0.04282 0.02916 0.04421 C 0.03107 0.04699 0.03837 0.04954 0.04097 0.04954 " pathEditMode="relative" rAng="0" ptsTypes="fffA">
                                      <p:cBhvr>
                                        <p:cTn id="209" dur="3000" fill="hold"/>
                                        <p:tgtEl>
                                          <p:spTgt spid="94"/>
                                        </p:tgtEl>
                                        <p:attrNameLst>
                                          <p:attrName>ppt_x</p:attrName>
                                          <p:attrName>ppt_y</p:attrName>
                                        </p:attrNameLst>
                                      </p:cBhvr>
                                      <p:rCtr x="2049" y="2477"/>
                                    </p:animMotion>
                                  </p:childTnLst>
                                </p:cTn>
                              </p:par>
                              <p:par>
                                <p:cTn id="210" presetID="0" presetClass="path" presetSubtype="0" repeatCount="indefinite" fill="hold" grpId="0" nodeType="withEffect">
                                  <p:stCondLst>
                                    <p:cond delay="250"/>
                                  </p:stCondLst>
                                  <p:childTnLst>
                                    <p:animMotion origin="layout" path="M 1.11111E-6 -1.85185E-6 C 0.00399 0.00324 0.01163 0.00509 0.01667 0.00834 C 0.01719 0.01019 0.01805 0.01158 0.01858 0.01366 C 0.01805 0.025 0.01892 0.0206 0.01719 0.02732 C 0.01667 0.02917 0.01441 0.03264 0.01441 0.03287 C 0.01458 0.03403 0.01441 0.04051 0.01632 0.04213 C 0.02066 0.0456 0.02847 0.04421 0.03316 0.04445 C 0.03489 0.04537 0.03594 0.0463 0.03733 0.04815 C 0.03785 0.0507 0.03924 0.05278 0.0401 0.05533 C 0.04132 0.05903 0.0408 0.0625 0.04392 0.06482 C 0.04375 0.06528 0.0434 0.06667 0.0434 0.06667 " pathEditMode="relative" rAng="0" ptsTypes="ffffffffffA">
                                      <p:cBhvr>
                                        <p:cTn id="211" dur="3000" fill="hold"/>
                                        <p:tgtEl>
                                          <p:spTgt spid="96"/>
                                        </p:tgtEl>
                                        <p:attrNameLst>
                                          <p:attrName>ppt_x</p:attrName>
                                          <p:attrName>ppt_y</p:attrName>
                                        </p:attrNameLst>
                                      </p:cBhvr>
                                      <p:rCtr x="2187" y="3333"/>
                                    </p:animMotion>
                                  </p:childTnLst>
                                </p:cTn>
                              </p:par>
                              <p:par>
                                <p:cTn id="212" presetID="0" presetClass="path" presetSubtype="0" repeatCount="indefinite" fill="hold" grpId="0" nodeType="withEffect">
                                  <p:stCondLst>
                                    <p:cond delay="500"/>
                                  </p:stCondLst>
                                  <p:childTnLst>
                                    <p:animMotion origin="layout" path="M -4.72222E-6 -4.81481E-6 C 0.00261 0.00047 0.00452 0.00209 0.0073 0.00278 C 0.00799 0.00301 0.00886 0.00301 0.00973 0.00325 C 0.01025 0.00348 0.01146 0.00371 0.01146 0.00394 C 0.01389 0.00348 0.0158 0.00255 0.01823 0.00209 C 0.02032 0.00232 0.02101 0.00209 0.0224 0.00325 C 0.02518 0.00926 0.02032 0.01227 0.01875 0.0176 C 0.01893 0.01968 0.01893 0.02431 0.02188 0.0257 C 0.02275 0.02755 0.025 0.02801 0.02726 0.02871 C 0.02952 0.0294 0.03143 0.03033 0.03369 0.03102 C 0.03421 0.03149 0.03542 0.03264 0.03612 0.03311 C 0.03698 0.03473 0.03577 0.03288 0.03733 0.03403 C 0.0382 0.03496 0.03837 0.03588 0.03959 0.03635 C 0.04011 0.0375 0.04011 0.03866 0.0415 0.03936 C 0.04237 0.0419 0.04358 0.04422 0.04584 0.0463 C 0.04653 0.047 0.04636 0.04723 0.0474 0.04792 C 0.04757 0.04815 0.0481 0.04862 0.0481 0.04885 " pathEditMode="relative" rAng="0" ptsTypes="ffffffffffffffffA">
                                      <p:cBhvr>
                                        <p:cTn id="213" dur="3000" fill="hold"/>
                                        <p:tgtEl>
                                          <p:spTgt spid="92"/>
                                        </p:tgtEl>
                                        <p:attrNameLst>
                                          <p:attrName>ppt_x</p:attrName>
                                          <p:attrName>ppt_y</p:attrName>
                                        </p:attrNameLst>
                                      </p:cBhvr>
                                      <p:rCtr x="2396" y="2431"/>
                                    </p:animMotion>
                                  </p:childTnLst>
                                </p:cTn>
                              </p:par>
                              <p:par>
                                <p:cTn id="214" presetID="0" presetClass="path" presetSubtype="0" repeatCount="indefinite" fill="hold" grpId="0" nodeType="withEffect">
                                  <p:stCondLst>
                                    <p:cond delay="750"/>
                                  </p:stCondLst>
                                  <p:childTnLst>
                                    <p:animMotion origin="layout" path="M -0.00018 0.00092 C 0.00295 0.00717 0.00902 0.01088 0.01232 0.0169 C 0.01284 0.01782 0.01284 0.01898 0.01337 0.01967 C 0.01718 0.02569 0.02118 0.02754 0.02274 0.03565 C 0.02309 0.04653 0.0243 0.05694 0.02274 0.06759 C 0.02291 0.07778 0.02118 0.08565 0.0243 0.09398 " pathEditMode="relative" rAng="0" ptsTypes="fffffA">
                                      <p:cBhvr>
                                        <p:cTn id="215" dur="3000" fill="hold"/>
                                        <p:tgtEl>
                                          <p:spTgt spid="97"/>
                                        </p:tgtEl>
                                        <p:attrNameLst>
                                          <p:attrName>ppt_x</p:attrName>
                                          <p:attrName>ppt_y</p:attrName>
                                        </p:attrNameLst>
                                      </p:cBhvr>
                                      <p:rCtr x="1215" y="4653"/>
                                    </p:animMotion>
                                  </p:childTnLst>
                                </p:cTn>
                              </p:par>
                              <p:par>
                                <p:cTn id="216" presetID="0" presetClass="path" presetSubtype="0" repeatCount="indefinite" fill="hold" grpId="0" nodeType="withEffect">
                                  <p:stCondLst>
                                    <p:cond delay="1000"/>
                                  </p:stCondLst>
                                  <p:childTnLst>
                                    <p:animMotion origin="layout" path="M -1.66667E-6 1.85185E-6 C 0.00087 0.00046 0.00087 0.00139 0.00156 0.00254 C 0.00313 0.00532 0.00434 0.0081 0.00573 0.01088 C 0.00643 0.01227 0.00677 0.01412 0.00747 0.01551 C 0.00747 0.01597 0.00747 0.01643 0.00764 0.01666 C 0.00764 0.0169 0.00799 0.01666 0.00816 0.0169 C 0.00834 0.01759 0.00886 0.01991 0.00886 0.02083 C 0.00903 0.02592 0.00747 0.03449 0.0099 0.03611 C 0.01059 0.03842 0.01198 0.03773 0.01302 0.03912 C 0.01337 0.03958 0.01406 0.04051 0.01406 0.04074 C 0.01563 0.04514 0.01684 0.05092 0.01962 0.05278 C 0.02049 0.05463 0.02344 0.05694 0.02483 0.05764 C 0.02709 0.06111 0.02986 0.06157 0.03264 0.06204 C 0.03334 0.06134 0.03299 0.06157 0.03368 0.06157 " pathEditMode="relative" rAng="0" ptsTypes="fffffffffffffA">
                                      <p:cBhvr>
                                        <p:cTn id="217" dur="3000" fill="hold"/>
                                        <p:tgtEl>
                                          <p:spTgt spid="95"/>
                                        </p:tgtEl>
                                        <p:attrNameLst>
                                          <p:attrName>ppt_x</p:attrName>
                                          <p:attrName>ppt_y</p:attrName>
                                        </p:attrNameLst>
                                      </p:cBhvr>
                                      <p:rCtr x="1684" y="3102"/>
                                    </p:animMotion>
                                  </p:childTnLst>
                                </p:cTn>
                              </p:par>
                              <p:par>
                                <p:cTn id="218" presetID="0" presetClass="path" presetSubtype="0" repeatCount="indefinite" fill="hold" grpId="0" nodeType="withEffect">
                                  <p:stCondLst>
                                    <p:cond delay="1000"/>
                                  </p:stCondLst>
                                  <p:childTnLst>
                                    <p:animMotion origin="layout" path="M 2.77778E-6 1.11111E-6 C 0.00572 0.00255 0.01163 0.00417 0.0177 0.00486 C 0.02135 0.00579 0.01944 0.0051 0.02343 0.00695 C 0.02395 0.00718 0.025 0.00764 0.025 0.00764 C 0.02656 0.00973 0.02743 0.01111 0.02812 0.01389 C 0.02777 0.02431 0.02725 0.03102 0.02552 0.04028 C 0.02569 0.04491 0.02569 0.04954 0.02604 0.05417 C 0.02638 0.05718 0.02812 0.06412 0.02968 0.06667 C 0.03055 0.06829 0.03194 0.06922 0.03281 0.07084 C 0.03385 0.07292 0.03368 0.07315 0.03541 0.07431 C 0.03784 0.07593 0.04531 0.07986 0.04687 0.08195 " pathEditMode="relative" ptsTypes="ffffffffffA">
                                      <p:cBhvr>
                                        <p:cTn id="219" dur="3000" fill="hold"/>
                                        <p:tgtEl>
                                          <p:spTgt spid="93"/>
                                        </p:tgtEl>
                                        <p:attrNameLst>
                                          <p:attrName>ppt_x</p:attrName>
                                          <p:attrName>ppt_y</p:attrName>
                                        </p:attrNameLst>
                                      </p:cBhvr>
                                    </p:animMotion>
                                  </p:childTnLst>
                                </p:cTn>
                              </p:par>
                              <p:par>
                                <p:cTn id="220" presetID="0" presetClass="path" presetSubtype="0" repeatCount="indefinite" fill="hold" grpId="0" nodeType="withEffect">
                                  <p:stCondLst>
                                    <p:cond delay="1250"/>
                                  </p:stCondLst>
                                  <p:childTnLst>
                                    <p:animMotion origin="layout" path="M 4.16667E-6 -7.40741E-7 C 0.00486 0.00301 0.01059 0.00255 0.01632 0.00278 C 0.01875 0.0037 0.02048 0.00486 0.02152 0.00741 C 0.02135 0.00857 0.02135 0.00972 0.02118 0.01111 C 0.021 0.01157 0.02048 0.01296 0.02048 0.0132 C 0.02048 0.01551 0.02048 0.01806 0.02083 0.0206 C 0.02152 0.0294 0.02829 0.02732 0.03541 0.02894 C 0.03975 0.03171 0.03576 0.03843 0.03246 0.04051 C 0.03073 0.04282 0.03177 0.0419 0.03003 0.04306 C 0.02916 0.04421 0.02916 0.04491 0.02795 0.0456 C 0.02708 0.04815 0.02552 0.05023 0.02448 0.05255 C 0.02326 0.05532 0.02257 0.0581 0.02083 0.06065 C 0.02031 0.06273 0.01944 0.0662 0.02118 0.06759 C 0.02222 0.06875 0.02378 0.06921 0.02482 0.07037 " pathEditMode="relative" rAng="0" ptsTypes="fffffffffffffA">
                                      <p:cBhvr>
                                        <p:cTn id="221" dur="3000" fill="hold"/>
                                        <p:tgtEl>
                                          <p:spTgt spid="91"/>
                                        </p:tgtEl>
                                        <p:attrNameLst>
                                          <p:attrName>ppt_x</p:attrName>
                                          <p:attrName>ppt_y</p:attrName>
                                        </p:attrNameLst>
                                      </p:cBhvr>
                                      <p:rCtr x="1979" y="3519"/>
                                    </p:animMotion>
                                  </p:childTnLst>
                                </p:cTn>
                              </p:par>
                            </p:childTnLst>
                          </p:cTn>
                        </p:par>
                      </p:childTnLst>
                    </p:cTn>
                  </p:par>
                  <p:par>
                    <p:cTn id="222" fill="hold">
                      <p:stCondLst>
                        <p:cond delay="indefinite"/>
                      </p:stCondLst>
                      <p:childTnLst>
                        <p:par>
                          <p:cTn id="223" fill="hold">
                            <p:stCondLst>
                              <p:cond delay="0"/>
                            </p:stCondLst>
                            <p:childTnLst>
                              <p:par>
                                <p:cTn id="224" presetID="10" presetClass="entr" presetSubtype="0" fill="hold" grpId="0" nodeType="clickEffect">
                                  <p:stCondLst>
                                    <p:cond delay="0"/>
                                  </p:stCondLst>
                                  <p:childTnLst>
                                    <p:set>
                                      <p:cBhvr>
                                        <p:cTn id="225" dur="1" fill="hold">
                                          <p:stCondLst>
                                            <p:cond delay="0"/>
                                          </p:stCondLst>
                                        </p:cTn>
                                        <p:tgtEl>
                                          <p:spTgt spid="107"/>
                                        </p:tgtEl>
                                        <p:attrNameLst>
                                          <p:attrName>style.visibility</p:attrName>
                                        </p:attrNameLst>
                                      </p:cBhvr>
                                      <p:to>
                                        <p:strVal val="visible"/>
                                      </p:to>
                                    </p:set>
                                    <p:animEffect transition="in" filter="fade">
                                      <p:cBhvr>
                                        <p:cTn id="226" dur="3000"/>
                                        <p:tgtEl>
                                          <p:spTgt spid="107"/>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108"/>
                                        </p:tgtEl>
                                        <p:attrNameLst>
                                          <p:attrName>style.visibility</p:attrName>
                                        </p:attrNameLst>
                                      </p:cBhvr>
                                      <p:to>
                                        <p:strVal val="visible"/>
                                      </p:to>
                                    </p:set>
                                    <p:animEffect transition="in" filter="fade">
                                      <p:cBhvr>
                                        <p:cTn id="229" dur="3000"/>
                                        <p:tgtEl>
                                          <p:spTgt spid="108"/>
                                        </p:tgtEl>
                                      </p:cBhvr>
                                    </p:animEffect>
                                  </p:childTnLst>
                                </p:cTn>
                              </p:par>
                              <p:par>
                                <p:cTn id="230" presetID="10" presetClass="entr" presetSubtype="0" fill="hold" grpId="0" nodeType="withEffect">
                                  <p:stCondLst>
                                    <p:cond delay="0"/>
                                  </p:stCondLst>
                                  <p:childTnLst>
                                    <p:set>
                                      <p:cBhvr>
                                        <p:cTn id="231" dur="1" fill="hold">
                                          <p:stCondLst>
                                            <p:cond delay="0"/>
                                          </p:stCondLst>
                                        </p:cTn>
                                        <p:tgtEl>
                                          <p:spTgt spid="109"/>
                                        </p:tgtEl>
                                        <p:attrNameLst>
                                          <p:attrName>style.visibility</p:attrName>
                                        </p:attrNameLst>
                                      </p:cBhvr>
                                      <p:to>
                                        <p:strVal val="visible"/>
                                      </p:to>
                                    </p:set>
                                    <p:animEffect transition="in" filter="fade">
                                      <p:cBhvr>
                                        <p:cTn id="232" dur="3000"/>
                                        <p:tgtEl>
                                          <p:spTgt spid="109"/>
                                        </p:tgtEl>
                                      </p:cBhvr>
                                    </p:animEffect>
                                  </p:childTnLst>
                                </p:cTn>
                              </p:par>
                              <p:par>
                                <p:cTn id="233" presetID="10" presetClass="entr" presetSubtype="0" fill="hold" grpId="0" nodeType="withEffect">
                                  <p:stCondLst>
                                    <p:cond delay="0"/>
                                  </p:stCondLst>
                                  <p:childTnLst>
                                    <p:set>
                                      <p:cBhvr>
                                        <p:cTn id="234" dur="1" fill="hold">
                                          <p:stCondLst>
                                            <p:cond delay="0"/>
                                          </p:stCondLst>
                                        </p:cTn>
                                        <p:tgtEl>
                                          <p:spTgt spid="110"/>
                                        </p:tgtEl>
                                        <p:attrNameLst>
                                          <p:attrName>style.visibility</p:attrName>
                                        </p:attrNameLst>
                                      </p:cBhvr>
                                      <p:to>
                                        <p:strVal val="visible"/>
                                      </p:to>
                                    </p:set>
                                    <p:animEffect transition="in" filter="fade">
                                      <p:cBhvr>
                                        <p:cTn id="235" dur="3000"/>
                                        <p:tgtEl>
                                          <p:spTgt spid="110"/>
                                        </p:tgtEl>
                                      </p:cBhvr>
                                    </p:animEffect>
                                  </p:childTnLst>
                                </p:cTn>
                              </p:par>
                              <p:par>
                                <p:cTn id="236" presetID="10" presetClass="entr" presetSubtype="0" fill="hold" grpId="0" nodeType="withEffect">
                                  <p:stCondLst>
                                    <p:cond delay="0"/>
                                  </p:stCondLst>
                                  <p:childTnLst>
                                    <p:set>
                                      <p:cBhvr>
                                        <p:cTn id="237" dur="1" fill="hold">
                                          <p:stCondLst>
                                            <p:cond delay="0"/>
                                          </p:stCondLst>
                                        </p:cTn>
                                        <p:tgtEl>
                                          <p:spTgt spid="99"/>
                                        </p:tgtEl>
                                        <p:attrNameLst>
                                          <p:attrName>style.visibility</p:attrName>
                                        </p:attrNameLst>
                                      </p:cBhvr>
                                      <p:to>
                                        <p:strVal val="visible"/>
                                      </p:to>
                                    </p:set>
                                    <p:animEffect transition="in" filter="fade">
                                      <p:cBhvr>
                                        <p:cTn id="238" dur="3000"/>
                                        <p:tgtEl>
                                          <p:spTgt spid="99"/>
                                        </p:tgtEl>
                                      </p:cBhvr>
                                    </p:animEffect>
                                  </p:childTnLst>
                                </p:cTn>
                              </p:par>
                              <p:par>
                                <p:cTn id="239" presetID="10" presetClass="entr" presetSubtype="0" fill="hold" grpId="0" nodeType="withEffect">
                                  <p:stCondLst>
                                    <p:cond delay="0"/>
                                  </p:stCondLst>
                                  <p:childTnLst>
                                    <p:set>
                                      <p:cBhvr>
                                        <p:cTn id="240" dur="1" fill="hold">
                                          <p:stCondLst>
                                            <p:cond delay="0"/>
                                          </p:stCondLst>
                                        </p:cTn>
                                        <p:tgtEl>
                                          <p:spTgt spid="100"/>
                                        </p:tgtEl>
                                        <p:attrNameLst>
                                          <p:attrName>style.visibility</p:attrName>
                                        </p:attrNameLst>
                                      </p:cBhvr>
                                      <p:to>
                                        <p:strVal val="visible"/>
                                      </p:to>
                                    </p:set>
                                    <p:animEffect transition="in" filter="fade">
                                      <p:cBhvr>
                                        <p:cTn id="241" dur="3000"/>
                                        <p:tgtEl>
                                          <p:spTgt spid="100"/>
                                        </p:tgtEl>
                                      </p:cBhvr>
                                    </p:animEffect>
                                  </p:childTnLst>
                                </p:cTn>
                              </p:par>
                              <p:par>
                                <p:cTn id="242" presetID="10" presetClass="entr" presetSubtype="0" fill="hold" grpId="0" nodeType="withEffect">
                                  <p:stCondLst>
                                    <p:cond delay="0"/>
                                  </p:stCondLst>
                                  <p:childTnLst>
                                    <p:set>
                                      <p:cBhvr>
                                        <p:cTn id="243" dur="1" fill="hold">
                                          <p:stCondLst>
                                            <p:cond delay="0"/>
                                          </p:stCondLst>
                                        </p:cTn>
                                        <p:tgtEl>
                                          <p:spTgt spid="101"/>
                                        </p:tgtEl>
                                        <p:attrNameLst>
                                          <p:attrName>style.visibility</p:attrName>
                                        </p:attrNameLst>
                                      </p:cBhvr>
                                      <p:to>
                                        <p:strVal val="visible"/>
                                      </p:to>
                                    </p:set>
                                    <p:animEffect transition="in" filter="fade">
                                      <p:cBhvr>
                                        <p:cTn id="244" dur="3000"/>
                                        <p:tgtEl>
                                          <p:spTgt spid="101"/>
                                        </p:tgtEl>
                                      </p:cBhvr>
                                    </p:animEffect>
                                  </p:childTnLst>
                                </p:cTn>
                              </p:par>
                              <p:par>
                                <p:cTn id="245" presetID="10" presetClass="entr" presetSubtype="0" fill="hold" grpId="0" nodeType="withEffect">
                                  <p:stCondLst>
                                    <p:cond delay="0"/>
                                  </p:stCondLst>
                                  <p:childTnLst>
                                    <p:set>
                                      <p:cBhvr>
                                        <p:cTn id="246" dur="1" fill="hold">
                                          <p:stCondLst>
                                            <p:cond delay="0"/>
                                          </p:stCondLst>
                                        </p:cTn>
                                        <p:tgtEl>
                                          <p:spTgt spid="102"/>
                                        </p:tgtEl>
                                        <p:attrNameLst>
                                          <p:attrName>style.visibility</p:attrName>
                                        </p:attrNameLst>
                                      </p:cBhvr>
                                      <p:to>
                                        <p:strVal val="visible"/>
                                      </p:to>
                                    </p:set>
                                    <p:animEffect transition="in" filter="fade">
                                      <p:cBhvr>
                                        <p:cTn id="247" dur="3000"/>
                                        <p:tgtEl>
                                          <p:spTgt spid="102"/>
                                        </p:tgtEl>
                                      </p:cBhvr>
                                    </p:animEffect>
                                  </p:childTnLst>
                                </p:cTn>
                              </p:par>
                              <p:par>
                                <p:cTn id="248" presetID="10" presetClass="entr" presetSubtype="0" fill="hold" grpId="0" nodeType="withEffect">
                                  <p:stCondLst>
                                    <p:cond delay="2000"/>
                                  </p:stCondLst>
                                  <p:childTnLst>
                                    <p:set>
                                      <p:cBhvr>
                                        <p:cTn id="249" dur="1" fill="hold">
                                          <p:stCondLst>
                                            <p:cond delay="0"/>
                                          </p:stCondLst>
                                        </p:cTn>
                                        <p:tgtEl>
                                          <p:spTgt spid="103"/>
                                        </p:tgtEl>
                                        <p:attrNameLst>
                                          <p:attrName>style.visibility</p:attrName>
                                        </p:attrNameLst>
                                      </p:cBhvr>
                                      <p:to>
                                        <p:strVal val="visible"/>
                                      </p:to>
                                    </p:set>
                                    <p:animEffect transition="in" filter="fade">
                                      <p:cBhvr>
                                        <p:cTn id="250" dur="3000"/>
                                        <p:tgtEl>
                                          <p:spTgt spid="103"/>
                                        </p:tgtEl>
                                      </p:cBhvr>
                                    </p:animEffect>
                                  </p:childTnLst>
                                </p:cTn>
                              </p:par>
                              <p:par>
                                <p:cTn id="251" presetID="10" presetClass="entr" presetSubtype="0" fill="hold" grpId="0" nodeType="withEffect">
                                  <p:stCondLst>
                                    <p:cond delay="2000"/>
                                  </p:stCondLst>
                                  <p:childTnLst>
                                    <p:set>
                                      <p:cBhvr>
                                        <p:cTn id="252" dur="1" fill="hold">
                                          <p:stCondLst>
                                            <p:cond delay="0"/>
                                          </p:stCondLst>
                                        </p:cTn>
                                        <p:tgtEl>
                                          <p:spTgt spid="104"/>
                                        </p:tgtEl>
                                        <p:attrNameLst>
                                          <p:attrName>style.visibility</p:attrName>
                                        </p:attrNameLst>
                                      </p:cBhvr>
                                      <p:to>
                                        <p:strVal val="visible"/>
                                      </p:to>
                                    </p:set>
                                    <p:animEffect transition="in" filter="fade">
                                      <p:cBhvr>
                                        <p:cTn id="253" dur="3000"/>
                                        <p:tgtEl>
                                          <p:spTgt spid="104"/>
                                        </p:tgtEl>
                                      </p:cBhvr>
                                    </p:animEffect>
                                  </p:childTnLst>
                                </p:cTn>
                              </p:par>
                              <p:par>
                                <p:cTn id="254" presetID="10" presetClass="entr" presetSubtype="0" fill="hold" grpId="0" nodeType="withEffect">
                                  <p:stCondLst>
                                    <p:cond delay="2000"/>
                                  </p:stCondLst>
                                  <p:childTnLst>
                                    <p:set>
                                      <p:cBhvr>
                                        <p:cTn id="255" dur="1" fill="hold">
                                          <p:stCondLst>
                                            <p:cond delay="0"/>
                                          </p:stCondLst>
                                        </p:cTn>
                                        <p:tgtEl>
                                          <p:spTgt spid="105"/>
                                        </p:tgtEl>
                                        <p:attrNameLst>
                                          <p:attrName>style.visibility</p:attrName>
                                        </p:attrNameLst>
                                      </p:cBhvr>
                                      <p:to>
                                        <p:strVal val="visible"/>
                                      </p:to>
                                    </p:set>
                                    <p:animEffect transition="in" filter="fade">
                                      <p:cBhvr>
                                        <p:cTn id="256" dur="3000"/>
                                        <p:tgtEl>
                                          <p:spTgt spid="105"/>
                                        </p:tgtEl>
                                      </p:cBhvr>
                                    </p:animEffect>
                                  </p:childTnLst>
                                </p:cTn>
                              </p:par>
                              <p:par>
                                <p:cTn id="257" presetID="10" presetClass="entr" presetSubtype="0" fill="hold" grpId="0" nodeType="withEffect">
                                  <p:stCondLst>
                                    <p:cond delay="2000"/>
                                  </p:stCondLst>
                                  <p:childTnLst>
                                    <p:set>
                                      <p:cBhvr>
                                        <p:cTn id="258" dur="1" fill="hold">
                                          <p:stCondLst>
                                            <p:cond delay="0"/>
                                          </p:stCondLst>
                                        </p:cTn>
                                        <p:tgtEl>
                                          <p:spTgt spid="106"/>
                                        </p:tgtEl>
                                        <p:attrNameLst>
                                          <p:attrName>style.visibility</p:attrName>
                                        </p:attrNameLst>
                                      </p:cBhvr>
                                      <p:to>
                                        <p:strVal val="visible"/>
                                      </p:to>
                                    </p:set>
                                    <p:animEffect transition="in" filter="fade">
                                      <p:cBhvr>
                                        <p:cTn id="259" dur="3000"/>
                                        <p:tgtEl>
                                          <p:spTgt spid="106"/>
                                        </p:tgtEl>
                                      </p:cBhvr>
                                    </p:animEffect>
                                  </p:childTnLst>
                                </p:cTn>
                              </p:par>
                              <p:par>
                                <p:cTn id="260" presetID="10" presetClass="entr" presetSubtype="0" fill="hold" grpId="0" nodeType="withEffect">
                                  <p:stCondLst>
                                    <p:cond delay="2000"/>
                                  </p:stCondLst>
                                  <p:childTnLst>
                                    <p:set>
                                      <p:cBhvr>
                                        <p:cTn id="261" dur="1" fill="hold">
                                          <p:stCondLst>
                                            <p:cond delay="0"/>
                                          </p:stCondLst>
                                        </p:cTn>
                                        <p:tgtEl>
                                          <p:spTgt spid="111"/>
                                        </p:tgtEl>
                                        <p:attrNameLst>
                                          <p:attrName>style.visibility</p:attrName>
                                        </p:attrNameLst>
                                      </p:cBhvr>
                                      <p:to>
                                        <p:strVal val="visible"/>
                                      </p:to>
                                    </p:set>
                                    <p:animEffect transition="in" filter="fade">
                                      <p:cBhvr>
                                        <p:cTn id="262" dur="3000"/>
                                        <p:tgtEl>
                                          <p:spTgt spid="111"/>
                                        </p:tgtEl>
                                      </p:cBhvr>
                                    </p:animEffect>
                                  </p:childTnLst>
                                </p:cTn>
                              </p:par>
                              <p:par>
                                <p:cTn id="263" presetID="10" presetClass="entr" presetSubtype="0" fill="hold" grpId="0" nodeType="withEffect">
                                  <p:stCondLst>
                                    <p:cond delay="2000"/>
                                  </p:stCondLst>
                                  <p:childTnLst>
                                    <p:set>
                                      <p:cBhvr>
                                        <p:cTn id="264" dur="1" fill="hold">
                                          <p:stCondLst>
                                            <p:cond delay="0"/>
                                          </p:stCondLst>
                                        </p:cTn>
                                        <p:tgtEl>
                                          <p:spTgt spid="112"/>
                                        </p:tgtEl>
                                        <p:attrNameLst>
                                          <p:attrName>style.visibility</p:attrName>
                                        </p:attrNameLst>
                                      </p:cBhvr>
                                      <p:to>
                                        <p:strVal val="visible"/>
                                      </p:to>
                                    </p:set>
                                    <p:animEffect transition="in" filter="fade">
                                      <p:cBhvr>
                                        <p:cTn id="265" dur="3000"/>
                                        <p:tgtEl>
                                          <p:spTgt spid="112"/>
                                        </p:tgtEl>
                                      </p:cBhvr>
                                    </p:animEffect>
                                  </p:childTnLst>
                                </p:cTn>
                              </p:par>
                              <p:par>
                                <p:cTn id="266" presetID="10" presetClass="entr" presetSubtype="0" fill="hold" grpId="0" nodeType="withEffect">
                                  <p:stCondLst>
                                    <p:cond delay="2000"/>
                                  </p:stCondLst>
                                  <p:childTnLst>
                                    <p:set>
                                      <p:cBhvr>
                                        <p:cTn id="267" dur="1" fill="hold">
                                          <p:stCondLst>
                                            <p:cond delay="0"/>
                                          </p:stCondLst>
                                        </p:cTn>
                                        <p:tgtEl>
                                          <p:spTgt spid="113"/>
                                        </p:tgtEl>
                                        <p:attrNameLst>
                                          <p:attrName>style.visibility</p:attrName>
                                        </p:attrNameLst>
                                      </p:cBhvr>
                                      <p:to>
                                        <p:strVal val="visible"/>
                                      </p:to>
                                    </p:set>
                                    <p:animEffect transition="in" filter="fade">
                                      <p:cBhvr>
                                        <p:cTn id="268" dur="3000"/>
                                        <p:tgtEl>
                                          <p:spTgt spid="113"/>
                                        </p:tgtEl>
                                      </p:cBhvr>
                                    </p:animEffect>
                                  </p:childTnLst>
                                </p:cTn>
                              </p:par>
                              <p:par>
                                <p:cTn id="269" presetID="10" presetClass="entr" presetSubtype="0" fill="hold" grpId="0" nodeType="withEffect">
                                  <p:stCondLst>
                                    <p:cond delay="2000"/>
                                  </p:stCondLst>
                                  <p:childTnLst>
                                    <p:set>
                                      <p:cBhvr>
                                        <p:cTn id="270" dur="1" fill="hold">
                                          <p:stCondLst>
                                            <p:cond delay="0"/>
                                          </p:stCondLst>
                                        </p:cTn>
                                        <p:tgtEl>
                                          <p:spTgt spid="114"/>
                                        </p:tgtEl>
                                        <p:attrNameLst>
                                          <p:attrName>style.visibility</p:attrName>
                                        </p:attrNameLst>
                                      </p:cBhvr>
                                      <p:to>
                                        <p:strVal val="visible"/>
                                      </p:to>
                                    </p:set>
                                    <p:animEffect transition="in" filter="fade">
                                      <p:cBhvr>
                                        <p:cTn id="271" dur="3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1" grpId="0" animBg="1"/>
      <p:bldP spid="86" grpId="0" animBg="1"/>
      <p:bldP spid="86" grpId="1" animBg="1"/>
      <p:bldP spid="87" grpId="0" animBg="1"/>
      <p:bldP spid="87" grpId="1" animBg="1"/>
      <p:bldP spid="88" grpId="0" animBg="1"/>
      <p:bldP spid="88" grpId="1" animBg="1"/>
      <p:bldP spid="89" grpId="0" animBg="1"/>
      <p:bldP spid="89" grpId="1" animBg="1"/>
      <p:bldP spid="90" grpId="0" animBg="1"/>
      <p:bldP spid="90" grpId="1" animBg="1"/>
      <p:bldP spid="91" grpId="0" animBg="1"/>
      <p:bldP spid="91" grpId="1" animBg="1"/>
      <p:bldP spid="92" grpId="0" animBg="1"/>
      <p:bldP spid="92" grpId="1" animBg="1"/>
      <p:bldP spid="93" grpId="0" animBg="1"/>
      <p:bldP spid="93" grpId="1" animBg="1"/>
      <p:bldP spid="94" grpId="0" animBg="1"/>
      <p:bldP spid="94" grpId="1" animBg="1"/>
      <p:bldP spid="95" grpId="0" animBg="1"/>
      <p:bldP spid="95" grpId="1" animBg="1"/>
      <p:bldP spid="96" grpId="0" animBg="1"/>
      <p:bldP spid="96" grpId="1" animBg="1"/>
      <p:bldP spid="97" grpId="0" animBg="1"/>
      <p:bldP spid="97" grpId="1" animBg="1"/>
      <p:bldP spid="98" grpId="0" animBg="1"/>
      <p:bldP spid="98" grpId="1"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34" grpId="0" animBg="1"/>
      <p:bldP spid="134"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Vegetated Biofilter Sizing</a:t>
            </a:r>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3" y="1282702"/>
            <a:ext cx="9146121" cy="4785519"/>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reeform 4"/>
          <p:cNvSpPr/>
          <p:nvPr/>
        </p:nvSpPr>
        <p:spPr>
          <a:xfrm>
            <a:off x="2352675" y="2205040"/>
            <a:ext cx="6248400" cy="142875"/>
          </a:xfrm>
          <a:custGeom>
            <a:avLst/>
            <a:gdLst>
              <a:gd name="connsiteX0" fmla="*/ 0 w 6248400"/>
              <a:gd name="connsiteY0" fmla="*/ 114300 h 142875"/>
              <a:gd name="connsiteX1" fmla="*/ 352425 w 6248400"/>
              <a:gd name="connsiteY1" fmla="*/ 9525 h 142875"/>
              <a:gd name="connsiteX2" fmla="*/ 1381125 w 6248400"/>
              <a:gd name="connsiteY2" fmla="*/ 142875 h 142875"/>
              <a:gd name="connsiteX3" fmla="*/ 2200275 w 6248400"/>
              <a:gd name="connsiteY3" fmla="*/ 57150 h 142875"/>
              <a:gd name="connsiteX4" fmla="*/ 2847975 w 6248400"/>
              <a:gd name="connsiteY4" fmla="*/ 123825 h 142875"/>
              <a:gd name="connsiteX5" fmla="*/ 3162300 w 6248400"/>
              <a:gd name="connsiteY5" fmla="*/ 57150 h 142875"/>
              <a:gd name="connsiteX6" fmla="*/ 3857625 w 6248400"/>
              <a:gd name="connsiteY6" fmla="*/ 38100 h 142875"/>
              <a:gd name="connsiteX7" fmla="*/ 4619625 w 6248400"/>
              <a:gd name="connsiteY7" fmla="*/ 38100 h 142875"/>
              <a:gd name="connsiteX8" fmla="*/ 5257800 w 6248400"/>
              <a:gd name="connsiteY8" fmla="*/ 28575 h 142875"/>
              <a:gd name="connsiteX9" fmla="*/ 5810250 w 6248400"/>
              <a:gd name="connsiteY9" fmla="*/ 0 h 142875"/>
              <a:gd name="connsiteX10" fmla="*/ 6162675 w 6248400"/>
              <a:gd name="connsiteY10" fmla="*/ 0 h 142875"/>
              <a:gd name="connsiteX11" fmla="*/ 6248400 w 6248400"/>
              <a:gd name="connsiteY11" fmla="*/ 2857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8400" h="142875">
                <a:moveTo>
                  <a:pt x="0" y="114300"/>
                </a:moveTo>
                <a:lnTo>
                  <a:pt x="352425" y="9525"/>
                </a:lnTo>
                <a:lnTo>
                  <a:pt x="1381125" y="142875"/>
                </a:lnTo>
                <a:lnTo>
                  <a:pt x="2200275" y="57150"/>
                </a:lnTo>
                <a:lnTo>
                  <a:pt x="2847975" y="123825"/>
                </a:lnTo>
                <a:lnTo>
                  <a:pt x="3162300" y="57150"/>
                </a:lnTo>
                <a:lnTo>
                  <a:pt x="3857625" y="38100"/>
                </a:lnTo>
                <a:lnTo>
                  <a:pt x="4619625" y="38100"/>
                </a:lnTo>
                <a:lnTo>
                  <a:pt x="5257800" y="28575"/>
                </a:lnTo>
                <a:lnTo>
                  <a:pt x="5810250" y="0"/>
                </a:lnTo>
                <a:lnTo>
                  <a:pt x="6162675" y="0"/>
                </a:lnTo>
                <a:lnTo>
                  <a:pt x="6248400" y="28575"/>
                </a:lnTo>
              </a:path>
            </a:pathLst>
          </a:cu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p:cNvCxnSpPr>
            <a:stCxn id="5" idx="11"/>
          </p:cNvCxnSpPr>
          <p:nvPr/>
        </p:nvCxnSpPr>
        <p:spPr>
          <a:xfrm>
            <a:off x="8601078" y="2233612"/>
            <a:ext cx="320675" cy="42862"/>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2457453" y="2990853"/>
            <a:ext cx="6010275" cy="47625"/>
          </a:xfrm>
          <a:custGeom>
            <a:avLst/>
            <a:gdLst>
              <a:gd name="connsiteX0" fmla="*/ 0 w 6010275"/>
              <a:gd name="connsiteY0" fmla="*/ 0 h 47625"/>
              <a:gd name="connsiteX1" fmla="*/ 447675 w 6010275"/>
              <a:gd name="connsiteY1" fmla="*/ 0 h 47625"/>
              <a:gd name="connsiteX2" fmla="*/ 1838325 w 6010275"/>
              <a:gd name="connsiteY2" fmla="*/ 28575 h 47625"/>
              <a:gd name="connsiteX3" fmla="*/ 2743200 w 6010275"/>
              <a:gd name="connsiteY3" fmla="*/ 19050 h 47625"/>
              <a:gd name="connsiteX4" fmla="*/ 3295650 w 6010275"/>
              <a:gd name="connsiteY4" fmla="*/ 28575 h 47625"/>
              <a:gd name="connsiteX5" fmla="*/ 4010025 w 6010275"/>
              <a:gd name="connsiteY5" fmla="*/ 9525 h 47625"/>
              <a:gd name="connsiteX6" fmla="*/ 4524375 w 6010275"/>
              <a:gd name="connsiteY6" fmla="*/ 28575 h 47625"/>
              <a:gd name="connsiteX7" fmla="*/ 5219700 w 6010275"/>
              <a:gd name="connsiteY7" fmla="*/ 28575 h 47625"/>
              <a:gd name="connsiteX8" fmla="*/ 5981700 w 6010275"/>
              <a:gd name="connsiteY8" fmla="*/ 38100 h 47625"/>
              <a:gd name="connsiteX9" fmla="*/ 6010275 w 6010275"/>
              <a:gd name="connsiteY9"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10275" h="47625">
                <a:moveTo>
                  <a:pt x="0" y="0"/>
                </a:moveTo>
                <a:lnTo>
                  <a:pt x="447675" y="0"/>
                </a:lnTo>
                <a:lnTo>
                  <a:pt x="1838325" y="28575"/>
                </a:lnTo>
                <a:lnTo>
                  <a:pt x="2743200" y="19050"/>
                </a:lnTo>
                <a:lnTo>
                  <a:pt x="3295650" y="28575"/>
                </a:lnTo>
                <a:lnTo>
                  <a:pt x="4010025" y="9525"/>
                </a:lnTo>
                <a:lnTo>
                  <a:pt x="4524375" y="28575"/>
                </a:lnTo>
                <a:lnTo>
                  <a:pt x="5219700" y="28575"/>
                </a:lnTo>
                <a:lnTo>
                  <a:pt x="5981700" y="38100"/>
                </a:lnTo>
                <a:lnTo>
                  <a:pt x="6010275" y="47625"/>
                </a:lnTo>
              </a:path>
            </a:pathLst>
          </a:cu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p:cNvCxnSpPr>
            <a:stCxn id="7" idx="9"/>
          </p:cNvCxnSpPr>
          <p:nvPr/>
        </p:nvCxnSpPr>
        <p:spPr>
          <a:xfrm>
            <a:off x="8467725" y="3038478"/>
            <a:ext cx="227012" cy="11907"/>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9039225" y="3014662"/>
            <a:ext cx="1238250" cy="0"/>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606021" y="3038475"/>
            <a:ext cx="521153" cy="707886"/>
          </a:xfrm>
          <a:prstGeom prst="rect">
            <a:avLst/>
          </a:prstGeom>
          <a:noFill/>
        </p:spPr>
        <p:txBody>
          <a:bodyPr wrap="square" rtlCol="0">
            <a:spAutoFit/>
          </a:bodyPr>
          <a:lstStyle/>
          <a:p>
            <a:r>
              <a:rPr lang="en-US" sz="4000" b="1" dirty="0"/>
              <a:t>1</a:t>
            </a:r>
            <a:endParaRPr lang="en-US" sz="2400" b="1" dirty="0"/>
          </a:p>
        </p:txBody>
      </p:sp>
    </p:spTree>
    <p:extLst>
      <p:ext uri="{BB962C8B-B14F-4D97-AF65-F5344CB8AC3E}">
        <p14:creationId xmlns:p14="http://schemas.microsoft.com/office/powerpoint/2010/main" val="24876579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Vegetated Biofilter Sizing – Area 1</a:t>
            </a:r>
          </a:p>
        </p:txBody>
      </p:sp>
      <p:sp>
        <p:nvSpPr>
          <p:cNvPr id="3" name="Content Placeholder 2"/>
          <p:cNvSpPr>
            <a:spLocks noGrp="1"/>
          </p:cNvSpPr>
          <p:nvPr>
            <p:ph idx="1"/>
          </p:nvPr>
        </p:nvSpPr>
        <p:spPr/>
        <p:txBody>
          <a:bodyPr/>
          <a:lstStyle/>
          <a:p>
            <a:r>
              <a:rPr lang="en-US" dirty="0"/>
              <a:t>Longitudinal slope = 0.01 ft/ft</a:t>
            </a:r>
          </a:p>
          <a:p>
            <a:r>
              <a:rPr lang="en-US" dirty="0"/>
              <a:t>Assume fore slope = 2:1</a:t>
            </a:r>
          </a:p>
          <a:p>
            <a:r>
              <a:rPr lang="en-US" dirty="0"/>
              <a:t>Assume back slope = 2:1</a:t>
            </a:r>
          </a:p>
          <a:p>
            <a:r>
              <a:rPr lang="en-US" dirty="0"/>
              <a:t>Manning’s n = 0.15</a:t>
            </a:r>
          </a:p>
          <a:p>
            <a:r>
              <a:rPr lang="en-US" dirty="0"/>
              <a:t>Q = 1.209 cfs</a:t>
            </a:r>
          </a:p>
          <a:p>
            <a:r>
              <a:rPr lang="en-US" dirty="0"/>
              <a:t>Use trial and error until you find a bottom width that gives a velocity &lt;= 1 fps and a depth &lt;= 4 in</a:t>
            </a:r>
          </a:p>
        </p:txBody>
      </p:sp>
    </p:spTree>
    <p:extLst>
      <p:ext uri="{BB962C8B-B14F-4D97-AF65-F5344CB8AC3E}">
        <p14:creationId xmlns:p14="http://schemas.microsoft.com/office/powerpoint/2010/main" val="17681559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Vegetated Biofilter Sizing – Area 1</a:t>
            </a:r>
          </a:p>
        </p:txBody>
      </p:sp>
      <p:sp>
        <p:nvSpPr>
          <p:cNvPr id="3" name="Content Placeholder 2"/>
          <p:cNvSpPr>
            <a:spLocks noGrp="1"/>
          </p:cNvSpPr>
          <p:nvPr>
            <p:ph idx="1"/>
          </p:nvPr>
        </p:nvSpPr>
        <p:spPr/>
        <p:txBody>
          <a:bodyPr/>
          <a:lstStyle/>
          <a:p>
            <a:r>
              <a:rPr lang="en-US" dirty="0"/>
              <a:t>See FHWA Hydraulic Toolbox 4.20</a:t>
            </a:r>
          </a:p>
          <a:p>
            <a:r>
              <a:rPr lang="en-US" dirty="0"/>
              <a:t>See ODOT Excel spreadsheet</a:t>
            </a:r>
          </a:p>
        </p:txBody>
      </p:sp>
    </p:spTree>
    <p:extLst>
      <p:ext uri="{BB962C8B-B14F-4D97-AF65-F5344CB8AC3E}">
        <p14:creationId xmlns:p14="http://schemas.microsoft.com/office/powerpoint/2010/main" val="25700329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ODOT Design Resources</a:t>
            </a:r>
          </a:p>
        </p:txBody>
      </p:sp>
      <p:sp>
        <p:nvSpPr>
          <p:cNvPr id="3" name="Content Placeholder 2"/>
          <p:cNvSpPr>
            <a:spLocks noGrp="1"/>
          </p:cNvSpPr>
          <p:nvPr>
            <p:ph idx="1"/>
          </p:nvPr>
        </p:nvSpPr>
        <p:spPr/>
        <p:txBody>
          <a:bodyPr/>
          <a:lstStyle/>
          <a:p>
            <a:r>
              <a:rPr lang="en-US" dirty="0"/>
              <a:t>BMP_Calcs_(Updated Jan 2019).xls</a:t>
            </a:r>
          </a:p>
        </p:txBody>
      </p:sp>
    </p:spTree>
    <p:extLst>
      <p:ext uri="{BB962C8B-B14F-4D97-AF65-F5344CB8AC3E}">
        <p14:creationId xmlns:p14="http://schemas.microsoft.com/office/powerpoint/2010/main" val="23998816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ODOT Design Resources</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961374"/>
            <a:ext cx="12196652" cy="5436146"/>
          </a:xfrm>
          <a:prstGeom prst="rect">
            <a:avLst/>
          </a:prstGeom>
          <a:ln w="19050">
            <a:solidFill>
              <a:schemeClr val="tx1"/>
            </a:solidFill>
          </a:ln>
        </p:spPr>
      </p:pic>
    </p:spTree>
    <p:extLst>
      <p:ext uri="{BB962C8B-B14F-4D97-AF65-F5344CB8AC3E}">
        <p14:creationId xmlns:p14="http://schemas.microsoft.com/office/powerpoint/2010/main" val="7206570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ODOT Design Resources</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1026651"/>
            <a:ext cx="12192000" cy="5266593"/>
          </a:xfrm>
          <a:prstGeom prst="rect">
            <a:avLst/>
          </a:prstGeom>
          <a:ln w="19050">
            <a:solidFill>
              <a:schemeClr val="tx1"/>
            </a:solidFill>
          </a:ln>
        </p:spPr>
      </p:pic>
    </p:spTree>
    <p:extLst>
      <p:ext uri="{BB962C8B-B14F-4D97-AF65-F5344CB8AC3E}">
        <p14:creationId xmlns:p14="http://schemas.microsoft.com/office/powerpoint/2010/main" val="14132395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Vegetated Biofilter Sizing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24813143"/>
              </p:ext>
            </p:extLst>
          </p:nvPr>
        </p:nvGraphicFramePr>
        <p:xfrm>
          <a:off x="1841500" y="2095500"/>
          <a:ext cx="8226742" cy="1828800"/>
        </p:xfrm>
        <a:graphic>
          <a:graphicData uri="http://schemas.openxmlformats.org/drawingml/2006/table">
            <a:tbl>
              <a:tblPr firstRow="1" bandRow="1">
                <a:tableStyleId>{5940675A-B579-460E-94D1-54222C63F5DA}</a:tableStyleId>
              </a:tblPr>
              <a:tblGrid>
                <a:gridCol w="838200">
                  <a:extLst>
                    <a:ext uri="{9D8B030D-6E8A-4147-A177-3AD203B41FA5}">
                      <a16:colId xmlns:a16="http://schemas.microsoft.com/office/drawing/2014/main" val="20000"/>
                    </a:ext>
                  </a:extLst>
                </a:gridCol>
                <a:gridCol w="987742">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777558">
                  <a:extLst>
                    <a:ext uri="{9D8B030D-6E8A-4147-A177-3AD203B41FA5}">
                      <a16:colId xmlns:a16="http://schemas.microsoft.com/office/drawing/2014/main" val="20006"/>
                    </a:ext>
                  </a:extLst>
                </a:gridCol>
                <a:gridCol w="927100">
                  <a:extLst>
                    <a:ext uri="{9D8B030D-6E8A-4147-A177-3AD203B41FA5}">
                      <a16:colId xmlns:a16="http://schemas.microsoft.com/office/drawing/2014/main" val="20007"/>
                    </a:ext>
                  </a:extLst>
                </a:gridCol>
                <a:gridCol w="1038542">
                  <a:extLst>
                    <a:ext uri="{9D8B030D-6E8A-4147-A177-3AD203B41FA5}">
                      <a16:colId xmlns:a16="http://schemas.microsoft.com/office/drawing/2014/main" val="20008"/>
                    </a:ext>
                  </a:extLst>
                </a:gridCol>
              </a:tblGrid>
              <a:tr h="370840">
                <a:tc>
                  <a:txBody>
                    <a:bodyPr/>
                    <a:lstStyle/>
                    <a:p>
                      <a:pPr algn="ctr"/>
                      <a:r>
                        <a:rPr lang="en-US" sz="2400" dirty="0"/>
                        <a:t>Area</a:t>
                      </a:r>
                    </a:p>
                  </a:txBody>
                  <a:tcPr>
                    <a:solidFill>
                      <a:schemeClr val="bg1"/>
                    </a:solidFill>
                  </a:tcPr>
                </a:tc>
                <a:tc>
                  <a:txBody>
                    <a:bodyPr/>
                    <a:lstStyle/>
                    <a:p>
                      <a:pPr algn="ctr"/>
                      <a:r>
                        <a:rPr lang="en-US" sz="2400" dirty="0"/>
                        <a:t>Q</a:t>
                      </a:r>
                    </a:p>
                  </a:txBody>
                  <a:tcPr>
                    <a:solidFill>
                      <a:schemeClr val="bg1"/>
                    </a:solidFill>
                  </a:tcPr>
                </a:tc>
                <a:tc>
                  <a:txBody>
                    <a:bodyPr/>
                    <a:lstStyle/>
                    <a:p>
                      <a:pPr algn="ctr"/>
                      <a:r>
                        <a:rPr lang="en-US" sz="2400" dirty="0"/>
                        <a:t>s</a:t>
                      </a:r>
                    </a:p>
                  </a:txBody>
                  <a:tcPr>
                    <a:solidFill>
                      <a:schemeClr val="bg1"/>
                    </a:solidFill>
                  </a:tcPr>
                </a:tc>
                <a:tc>
                  <a:txBody>
                    <a:bodyPr/>
                    <a:lstStyle/>
                    <a:p>
                      <a:pPr algn="ctr"/>
                      <a:r>
                        <a:rPr lang="en-US" sz="2400" dirty="0"/>
                        <a:t>FS</a:t>
                      </a:r>
                    </a:p>
                  </a:txBody>
                  <a:tcPr>
                    <a:solidFill>
                      <a:schemeClr val="bg1"/>
                    </a:solidFill>
                  </a:tcPr>
                </a:tc>
                <a:tc>
                  <a:txBody>
                    <a:bodyPr/>
                    <a:lstStyle/>
                    <a:p>
                      <a:pPr algn="ctr"/>
                      <a:r>
                        <a:rPr lang="en-US" sz="2400" dirty="0"/>
                        <a:t>BS</a:t>
                      </a:r>
                    </a:p>
                  </a:txBody>
                  <a:tcPr>
                    <a:solidFill>
                      <a:schemeClr val="bg1"/>
                    </a:solidFill>
                  </a:tcPr>
                </a:tc>
                <a:tc>
                  <a:txBody>
                    <a:bodyPr/>
                    <a:lstStyle/>
                    <a:p>
                      <a:pPr algn="ctr"/>
                      <a:r>
                        <a:rPr lang="en-US" sz="2400" dirty="0"/>
                        <a:t>n</a:t>
                      </a:r>
                    </a:p>
                  </a:txBody>
                  <a:tcPr>
                    <a:solidFill>
                      <a:schemeClr val="bg1"/>
                    </a:solidFill>
                  </a:tcPr>
                </a:tc>
                <a:tc>
                  <a:txBody>
                    <a:bodyPr/>
                    <a:lstStyle/>
                    <a:p>
                      <a:pPr algn="ctr"/>
                      <a:r>
                        <a:rPr lang="en-US" sz="2400" b="1" dirty="0"/>
                        <a:t>B</a:t>
                      </a:r>
                    </a:p>
                  </a:txBody>
                  <a:tcPr>
                    <a:solidFill>
                      <a:schemeClr val="bg1"/>
                    </a:solidFill>
                  </a:tcPr>
                </a:tc>
                <a:tc>
                  <a:txBody>
                    <a:bodyPr/>
                    <a:lstStyle/>
                    <a:p>
                      <a:pPr algn="ctr"/>
                      <a:r>
                        <a:rPr lang="en-US" sz="2400" dirty="0"/>
                        <a:t>Vel.</a:t>
                      </a:r>
                    </a:p>
                  </a:txBody>
                  <a:tcPr>
                    <a:solidFill>
                      <a:schemeClr val="bg1"/>
                    </a:solidFill>
                  </a:tcPr>
                </a:tc>
                <a:tc>
                  <a:txBody>
                    <a:bodyPr/>
                    <a:lstStyle/>
                    <a:p>
                      <a:pPr algn="ctr"/>
                      <a:r>
                        <a:rPr lang="en-US" sz="2400" dirty="0"/>
                        <a:t>Depth</a:t>
                      </a:r>
                    </a:p>
                  </a:txBody>
                  <a:tcPr>
                    <a:solidFill>
                      <a:schemeClr val="bg1"/>
                    </a:solidFill>
                  </a:tcPr>
                </a:tc>
                <a:extLst>
                  <a:ext uri="{0D108BD9-81ED-4DB2-BD59-A6C34878D82A}">
                    <a16:rowId xmlns:a16="http://schemas.microsoft.com/office/drawing/2014/main" val="10000"/>
                  </a:ext>
                </a:extLst>
              </a:tr>
              <a:tr h="370840">
                <a:tc>
                  <a:txBody>
                    <a:bodyPr/>
                    <a:lstStyle/>
                    <a:p>
                      <a:pPr algn="ctr"/>
                      <a:endParaRPr lang="en-US" sz="2400" dirty="0"/>
                    </a:p>
                  </a:txBody>
                  <a:tcPr>
                    <a:solidFill>
                      <a:schemeClr val="bg1"/>
                    </a:solidFill>
                  </a:tcPr>
                </a:tc>
                <a:tc>
                  <a:txBody>
                    <a:bodyPr/>
                    <a:lstStyle/>
                    <a:p>
                      <a:pPr algn="ctr"/>
                      <a:r>
                        <a:rPr lang="en-US" sz="2400" dirty="0"/>
                        <a:t>cfs</a:t>
                      </a:r>
                    </a:p>
                  </a:txBody>
                  <a:tcPr>
                    <a:solidFill>
                      <a:schemeClr val="bg1"/>
                    </a:solidFill>
                  </a:tcPr>
                </a:tc>
                <a:tc>
                  <a:txBody>
                    <a:bodyPr/>
                    <a:lstStyle/>
                    <a:p>
                      <a:pPr algn="ctr"/>
                      <a:r>
                        <a:rPr lang="en-US" sz="2400" dirty="0"/>
                        <a:t>ft/ft</a:t>
                      </a:r>
                    </a:p>
                  </a:txBody>
                  <a:tcPr>
                    <a:solidFill>
                      <a:schemeClr val="bg1"/>
                    </a:solidFill>
                  </a:tcPr>
                </a:tc>
                <a:tc>
                  <a:txBody>
                    <a:bodyPr/>
                    <a:lstStyle/>
                    <a:p>
                      <a:pPr algn="ctr"/>
                      <a:r>
                        <a:rPr lang="en-US" sz="2400" dirty="0"/>
                        <a:t>H:V</a:t>
                      </a:r>
                    </a:p>
                  </a:txBody>
                  <a:tcPr>
                    <a:solidFill>
                      <a:schemeClr val="bg1"/>
                    </a:solidFill>
                  </a:tcPr>
                </a:tc>
                <a:tc>
                  <a:txBody>
                    <a:bodyPr/>
                    <a:lstStyle/>
                    <a:p>
                      <a:pPr algn="ctr"/>
                      <a:r>
                        <a:rPr lang="en-US" sz="2400" dirty="0"/>
                        <a:t>H:V</a:t>
                      </a:r>
                    </a:p>
                  </a:txBody>
                  <a:tcPr>
                    <a:solidFill>
                      <a:schemeClr val="bg1"/>
                    </a:solidFill>
                  </a:tcPr>
                </a:tc>
                <a:tc>
                  <a:txBody>
                    <a:bodyPr/>
                    <a:lstStyle/>
                    <a:p>
                      <a:pPr algn="ctr"/>
                      <a:endParaRPr lang="en-US" sz="2400" dirty="0"/>
                    </a:p>
                  </a:txBody>
                  <a:tcPr>
                    <a:solidFill>
                      <a:schemeClr val="bg1"/>
                    </a:solidFill>
                  </a:tcPr>
                </a:tc>
                <a:tc>
                  <a:txBody>
                    <a:bodyPr/>
                    <a:lstStyle/>
                    <a:p>
                      <a:pPr algn="ctr"/>
                      <a:r>
                        <a:rPr lang="en-US" sz="2400" b="1" dirty="0"/>
                        <a:t>ft</a:t>
                      </a:r>
                    </a:p>
                  </a:txBody>
                  <a:tcPr>
                    <a:solidFill>
                      <a:schemeClr val="bg1"/>
                    </a:solidFill>
                  </a:tcPr>
                </a:tc>
                <a:tc>
                  <a:txBody>
                    <a:bodyPr/>
                    <a:lstStyle/>
                    <a:p>
                      <a:pPr algn="ctr"/>
                      <a:r>
                        <a:rPr lang="en-US" sz="2400" dirty="0"/>
                        <a:t>fps</a:t>
                      </a:r>
                    </a:p>
                  </a:txBody>
                  <a:tcPr>
                    <a:solidFill>
                      <a:schemeClr val="bg1"/>
                    </a:solidFill>
                  </a:tcPr>
                </a:tc>
                <a:tc>
                  <a:txBody>
                    <a:bodyPr/>
                    <a:lstStyle/>
                    <a:p>
                      <a:pPr algn="ctr"/>
                      <a:r>
                        <a:rPr lang="en-US" sz="2400" dirty="0"/>
                        <a:t>in</a:t>
                      </a:r>
                    </a:p>
                  </a:txBody>
                  <a:tcPr>
                    <a:solidFill>
                      <a:schemeClr val="bg1"/>
                    </a:solidFill>
                  </a:tcPr>
                </a:tc>
                <a:extLst>
                  <a:ext uri="{0D108BD9-81ED-4DB2-BD59-A6C34878D82A}">
                    <a16:rowId xmlns:a16="http://schemas.microsoft.com/office/drawing/2014/main" val="10001"/>
                  </a:ext>
                </a:extLst>
              </a:tr>
              <a:tr h="370840">
                <a:tc>
                  <a:txBody>
                    <a:bodyPr/>
                    <a:lstStyle/>
                    <a:p>
                      <a:pPr algn="ctr"/>
                      <a:r>
                        <a:rPr lang="en-US" sz="2400" dirty="0"/>
                        <a:t>1</a:t>
                      </a:r>
                    </a:p>
                  </a:txBody>
                  <a:tcPr>
                    <a:solidFill>
                      <a:schemeClr val="bg1"/>
                    </a:solidFill>
                  </a:tcPr>
                </a:tc>
                <a:tc>
                  <a:txBody>
                    <a:bodyPr/>
                    <a:lstStyle/>
                    <a:p>
                      <a:pPr algn="ctr"/>
                      <a:r>
                        <a:rPr lang="en-US" sz="2400" dirty="0"/>
                        <a:t>1.209</a:t>
                      </a:r>
                    </a:p>
                  </a:txBody>
                  <a:tcPr>
                    <a:solidFill>
                      <a:schemeClr val="bg1"/>
                    </a:solidFill>
                  </a:tcPr>
                </a:tc>
                <a:tc>
                  <a:txBody>
                    <a:bodyPr/>
                    <a:lstStyle/>
                    <a:p>
                      <a:pPr algn="ctr"/>
                      <a:r>
                        <a:rPr lang="en-US" sz="2400" dirty="0"/>
                        <a:t>0.01</a:t>
                      </a:r>
                    </a:p>
                  </a:txBody>
                  <a:tcPr>
                    <a:solidFill>
                      <a:schemeClr val="bg1"/>
                    </a:solidFill>
                  </a:tcPr>
                </a:tc>
                <a:tc>
                  <a:txBody>
                    <a:bodyPr/>
                    <a:lstStyle/>
                    <a:p>
                      <a:pPr algn="ctr"/>
                      <a:r>
                        <a:rPr lang="en-US" sz="2400" dirty="0"/>
                        <a:t>2:1</a:t>
                      </a:r>
                    </a:p>
                  </a:txBody>
                  <a:tcPr>
                    <a:solidFill>
                      <a:schemeClr val="bg1"/>
                    </a:solidFill>
                  </a:tcPr>
                </a:tc>
                <a:tc>
                  <a:txBody>
                    <a:bodyPr/>
                    <a:lstStyle/>
                    <a:p>
                      <a:pPr algn="ctr"/>
                      <a:r>
                        <a:rPr lang="en-US" sz="2400" dirty="0"/>
                        <a:t>2:1</a:t>
                      </a:r>
                    </a:p>
                  </a:txBody>
                  <a:tcPr>
                    <a:solidFill>
                      <a:schemeClr val="bg1"/>
                    </a:solidFill>
                  </a:tcPr>
                </a:tc>
                <a:tc>
                  <a:txBody>
                    <a:bodyPr/>
                    <a:lstStyle/>
                    <a:p>
                      <a:pPr algn="ctr"/>
                      <a:r>
                        <a:rPr lang="en-US" sz="2400" dirty="0"/>
                        <a:t>0.15</a:t>
                      </a:r>
                    </a:p>
                  </a:txBody>
                  <a:tcPr>
                    <a:solidFill>
                      <a:schemeClr val="bg1"/>
                    </a:solidFill>
                  </a:tcPr>
                </a:tc>
                <a:tc>
                  <a:txBody>
                    <a:bodyPr/>
                    <a:lstStyle/>
                    <a:p>
                      <a:pPr algn="ctr"/>
                      <a:r>
                        <a:rPr lang="en-US" sz="2400" b="1" dirty="0"/>
                        <a:t>8</a:t>
                      </a:r>
                    </a:p>
                  </a:txBody>
                  <a:tcPr>
                    <a:solidFill>
                      <a:schemeClr val="bg1"/>
                    </a:solidFill>
                  </a:tcPr>
                </a:tc>
                <a:tc>
                  <a:txBody>
                    <a:bodyPr/>
                    <a:lstStyle/>
                    <a:p>
                      <a:pPr algn="ctr"/>
                      <a:r>
                        <a:rPr lang="en-US" sz="2400" dirty="0"/>
                        <a:t>0.44</a:t>
                      </a:r>
                    </a:p>
                  </a:txBody>
                  <a:tcPr>
                    <a:solidFill>
                      <a:schemeClr val="bg1"/>
                    </a:solidFill>
                  </a:tcPr>
                </a:tc>
                <a:tc>
                  <a:txBody>
                    <a:bodyPr/>
                    <a:lstStyle/>
                    <a:p>
                      <a:pPr algn="ctr"/>
                      <a:r>
                        <a:rPr lang="en-US" sz="2400" dirty="0"/>
                        <a:t>3.83</a:t>
                      </a:r>
                    </a:p>
                  </a:txBody>
                  <a:tcPr>
                    <a:solidFill>
                      <a:schemeClr val="bg1"/>
                    </a:solidFill>
                  </a:tcPr>
                </a:tc>
                <a:extLst>
                  <a:ext uri="{0D108BD9-81ED-4DB2-BD59-A6C34878D82A}">
                    <a16:rowId xmlns:a16="http://schemas.microsoft.com/office/drawing/2014/main" val="10002"/>
                  </a:ext>
                </a:extLst>
              </a:tr>
              <a:tr h="370840">
                <a:tc>
                  <a:txBody>
                    <a:bodyPr/>
                    <a:lstStyle/>
                    <a:p>
                      <a:pPr algn="ctr"/>
                      <a:r>
                        <a:rPr lang="en-US" sz="2400" dirty="0"/>
                        <a:t>2</a:t>
                      </a:r>
                    </a:p>
                  </a:txBody>
                  <a:tcPr>
                    <a:solidFill>
                      <a:schemeClr val="bg1"/>
                    </a:solidFill>
                  </a:tcPr>
                </a:tc>
                <a:tc>
                  <a:txBody>
                    <a:bodyPr/>
                    <a:lstStyle/>
                    <a:p>
                      <a:pPr algn="ctr"/>
                      <a:r>
                        <a:rPr lang="en-US" sz="2400" dirty="0"/>
                        <a:t>0.915</a:t>
                      </a:r>
                    </a:p>
                  </a:txBody>
                  <a:tcPr>
                    <a:solidFill>
                      <a:schemeClr val="bg1"/>
                    </a:solidFill>
                  </a:tcPr>
                </a:tc>
                <a:tc>
                  <a:txBody>
                    <a:bodyPr/>
                    <a:lstStyle/>
                    <a:p>
                      <a:pPr algn="ctr"/>
                      <a:r>
                        <a:rPr lang="en-US" sz="2400" dirty="0"/>
                        <a:t>0.01</a:t>
                      </a:r>
                    </a:p>
                  </a:txBody>
                  <a:tcPr>
                    <a:solidFill>
                      <a:schemeClr val="bg1"/>
                    </a:solidFill>
                  </a:tcPr>
                </a:tc>
                <a:tc>
                  <a:txBody>
                    <a:bodyPr/>
                    <a:lstStyle/>
                    <a:p>
                      <a:pPr algn="ctr"/>
                      <a:r>
                        <a:rPr lang="en-US" sz="2400" dirty="0"/>
                        <a:t>2:1</a:t>
                      </a:r>
                    </a:p>
                  </a:txBody>
                  <a:tcPr>
                    <a:solidFill>
                      <a:schemeClr val="bg1"/>
                    </a:solidFill>
                  </a:tcPr>
                </a:tc>
                <a:tc>
                  <a:txBody>
                    <a:bodyPr/>
                    <a:lstStyle/>
                    <a:p>
                      <a:pPr algn="ctr"/>
                      <a:r>
                        <a:rPr lang="en-US" sz="2400" dirty="0"/>
                        <a:t>2:1</a:t>
                      </a:r>
                    </a:p>
                  </a:txBody>
                  <a:tcPr>
                    <a:solidFill>
                      <a:schemeClr val="bg1"/>
                    </a:solidFill>
                  </a:tcPr>
                </a:tc>
                <a:tc>
                  <a:txBody>
                    <a:bodyPr/>
                    <a:lstStyle/>
                    <a:p>
                      <a:pPr algn="ctr"/>
                      <a:r>
                        <a:rPr lang="en-US" sz="2400" dirty="0"/>
                        <a:t>0.15</a:t>
                      </a:r>
                    </a:p>
                  </a:txBody>
                  <a:tcPr>
                    <a:solidFill>
                      <a:schemeClr val="bg1"/>
                    </a:solidFill>
                  </a:tcPr>
                </a:tc>
                <a:tc>
                  <a:txBody>
                    <a:bodyPr/>
                    <a:lstStyle/>
                    <a:p>
                      <a:pPr algn="ctr"/>
                      <a:r>
                        <a:rPr lang="en-US" sz="2400" b="1" dirty="0"/>
                        <a:t>6</a:t>
                      </a:r>
                    </a:p>
                  </a:txBody>
                  <a:tcPr>
                    <a:solidFill>
                      <a:schemeClr val="bg1"/>
                    </a:solidFill>
                  </a:tcPr>
                </a:tc>
                <a:tc>
                  <a:txBody>
                    <a:bodyPr/>
                    <a:lstStyle/>
                    <a:p>
                      <a:pPr algn="ctr"/>
                      <a:r>
                        <a:rPr lang="en-US" sz="2400" dirty="0"/>
                        <a:t>0.43</a:t>
                      </a:r>
                    </a:p>
                  </a:txBody>
                  <a:tcPr>
                    <a:solidFill>
                      <a:schemeClr val="bg1"/>
                    </a:solidFill>
                  </a:tcPr>
                </a:tc>
                <a:tc>
                  <a:txBody>
                    <a:bodyPr/>
                    <a:lstStyle/>
                    <a:p>
                      <a:pPr algn="ctr"/>
                      <a:r>
                        <a:rPr lang="en-US" sz="2400" dirty="0"/>
                        <a:t>3.84</a:t>
                      </a:r>
                    </a:p>
                  </a:txBody>
                  <a:tcPr>
                    <a:solidFill>
                      <a:schemeClr val="bg1"/>
                    </a:solidFill>
                  </a:tcPr>
                </a:tc>
                <a:extLst>
                  <a:ext uri="{0D108BD9-81ED-4DB2-BD59-A6C34878D82A}">
                    <a16:rowId xmlns:a16="http://schemas.microsoft.com/office/drawing/2014/main" val="10003"/>
                  </a:ext>
                </a:extLst>
              </a:tr>
            </a:tbl>
          </a:graphicData>
        </a:graphic>
      </p:graphicFrame>
      <p:sp>
        <p:nvSpPr>
          <p:cNvPr id="5" name="Rectangle 4"/>
          <p:cNvSpPr/>
          <p:nvPr/>
        </p:nvSpPr>
        <p:spPr>
          <a:xfrm>
            <a:off x="7315200" y="1574800"/>
            <a:ext cx="787400" cy="2959100"/>
          </a:xfrm>
          <a:prstGeom prst="rect">
            <a:avLst/>
          </a:prstGeom>
          <a:solidFill>
            <a:srgbClr val="FFFF00">
              <a:alpha val="25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4882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Vegetated Biofilter Sizing</a:t>
            </a:r>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3" y="1282702"/>
            <a:ext cx="9146121" cy="4785519"/>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reeform 4"/>
          <p:cNvSpPr/>
          <p:nvPr/>
        </p:nvSpPr>
        <p:spPr>
          <a:xfrm>
            <a:off x="2352675" y="2212977"/>
            <a:ext cx="6248400" cy="142875"/>
          </a:xfrm>
          <a:custGeom>
            <a:avLst/>
            <a:gdLst>
              <a:gd name="connsiteX0" fmla="*/ 0 w 6248400"/>
              <a:gd name="connsiteY0" fmla="*/ 114300 h 142875"/>
              <a:gd name="connsiteX1" fmla="*/ 352425 w 6248400"/>
              <a:gd name="connsiteY1" fmla="*/ 9525 h 142875"/>
              <a:gd name="connsiteX2" fmla="*/ 1381125 w 6248400"/>
              <a:gd name="connsiteY2" fmla="*/ 142875 h 142875"/>
              <a:gd name="connsiteX3" fmla="*/ 2200275 w 6248400"/>
              <a:gd name="connsiteY3" fmla="*/ 57150 h 142875"/>
              <a:gd name="connsiteX4" fmla="*/ 2847975 w 6248400"/>
              <a:gd name="connsiteY4" fmla="*/ 123825 h 142875"/>
              <a:gd name="connsiteX5" fmla="*/ 3162300 w 6248400"/>
              <a:gd name="connsiteY5" fmla="*/ 57150 h 142875"/>
              <a:gd name="connsiteX6" fmla="*/ 3857625 w 6248400"/>
              <a:gd name="connsiteY6" fmla="*/ 38100 h 142875"/>
              <a:gd name="connsiteX7" fmla="*/ 4619625 w 6248400"/>
              <a:gd name="connsiteY7" fmla="*/ 38100 h 142875"/>
              <a:gd name="connsiteX8" fmla="*/ 5257800 w 6248400"/>
              <a:gd name="connsiteY8" fmla="*/ 28575 h 142875"/>
              <a:gd name="connsiteX9" fmla="*/ 5810250 w 6248400"/>
              <a:gd name="connsiteY9" fmla="*/ 0 h 142875"/>
              <a:gd name="connsiteX10" fmla="*/ 6162675 w 6248400"/>
              <a:gd name="connsiteY10" fmla="*/ 0 h 142875"/>
              <a:gd name="connsiteX11" fmla="*/ 6248400 w 6248400"/>
              <a:gd name="connsiteY11" fmla="*/ 2857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8400" h="142875">
                <a:moveTo>
                  <a:pt x="0" y="114300"/>
                </a:moveTo>
                <a:lnTo>
                  <a:pt x="352425" y="9525"/>
                </a:lnTo>
                <a:lnTo>
                  <a:pt x="1381125" y="142875"/>
                </a:lnTo>
                <a:lnTo>
                  <a:pt x="2200275" y="57150"/>
                </a:lnTo>
                <a:lnTo>
                  <a:pt x="2847975" y="123825"/>
                </a:lnTo>
                <a:lnTo>
                  <a:pt x="3162300" y="57150"/>
                </a:lnTo>
                <a:lnTo>
                  <a:pt x="3857625" y="38100"/>
                </a:lnTo>
                <a:lnTo>
                  <a:pt x="4619625" y="38100"/>
                </a:lnTo>
                <a:lnTo>
                  <a:pt x="5257800" y="28575"/>
                </a:lnTo>
                <a:lnTo>
                  <a:pt x="5810250" y="0"/>
                </a:lnTo>
                <a:lnTo>
                  <a:pt x="6162675" y="0"/>
                </a:lnTo>
                <a:lnTo>
                  <a:pt x="6248400" y="28575"/>
                </a:lnTo>
              </a:path>
            </a:pathLst>
          </a:cu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p:cNvCxnSpPr>
            <a:stCxn id="5" idx="11"/>
          </p:cNvCxnSpPr>
          <p:nvPr/>
        </p:nvCxnSpPr>
        <p:spPr>
          <a:xfrm>
            <a:off x="8601078" y="2241549"/>
            <a:ext cx="320675" cy="42862"/>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2457453" y="2990853"/>
            <a:ext cx="6010275" cy="47625"/>
          </a:xfrm>
          <a:custGeom>
            <a:avLst/>
            <a:gdLst>
              <a:gd name="connsiteX0" fmla="*/ 0 w 6010275"/>
              <a:gd name="connsiteY0" fmla="*/ 0 h 47625"/>
              <a:gd name="connsiteX1" fmla="*/ 447675 w 6010275"/>
              <a:gd name="connsiteY1" fmla="*/ 0 h 47625"/>
              <a:gd name="connsiteX2" fmla="*/ 1838325 w 6010275"/>
              <a:gd name="connsiteY2" fmla="*/ 28575 h 47625"/>
              <a:gd name="connsiteX3" fmla="*/ 2743200 w 6010275"/>
              <a:gd name="connsiteY3" fmla="*/ 19050 h 47625"/>
              <a:gd name="connsiteX4" fmla="*/ 3295650 w 6010275"/>
              <a:gd name="connsiteY4" fmla="*/ 28575 h 47625"/>
              <a:gd name="connsiteX5" fmla="*/ 4010025 w 6010275"/>
              <a:gd name="connsiteY5" fmla="*/ 9525 h 47625"/>
              <a:gd name="connsiteX6" fmla="*/ 4524375 w 6010275"/>
              <a:gd name="connsiteY6" fmla="*/ 28575 h 47625"/>
              <a:gd name="connsiteX7" fmla="*/ 5219700 w 6010275"/>
              <a:gd name="connsiteY7" fmla="*/ 28575 h 47625"/>
              <a:gd name="connsiteX8" fmla="*/ 5981700 w 6010275"/>
              <a:gd name="connsiteY8" fmla="*/ 38100 h 47625"/>
              <a:gd name="connsiteX9" fmla="*/ 6010275 w 6010275"/>
              <a:gd name="connsiteY9"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10275" h="47625">
                <a:moveTo>
                  <a:pt x="0" y="0"/>
                </a:moveTo>
                <a:lnTo>
                  <a:pt x="447675" y="0"/>
                </a:lnTo>
                <a:lnTo>
                  <a:pt x="1838325" y="28575"/>
                </a:lnTo>
                <a:lnTo>
                  <a:pt x="2743200" y="19050"/>
                </a:lnTo>
                <a:lnTo>
                  <a:pt x="3295650" y="28575"/>
                </a:lnTo>
                <a:lnTo>
                  <a:pt x="4010025" y="9525"/>
                </a:lnTo>
                <a:lnTo>
                  <a:pt x="4524375" y="28575"/>
                </a:lnTo>
                <a:lnTo>
                  <a:pt x="5219700" y="28575"/>
                </a:lnTo>
                <a:lnTo>
                  <a:pt x="5981700" y="38100"/>
                </a:lnTo>
                <a:lnTo>
                  <a:pt x="6010275" y="47625"/>
                </a:lnTo>
              </a:path>
            </a:pathLst>
          </a:cu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p:cNvCxnSpPr>
            <a:stCxn id="7" idx="9"/>
          </p:cNvCxnSpPr>
          <p:nvPr/>
        </p:nvCxnSpPr>
        <p:spPr>
          <a:xfrm>
            <a:off x="8467725" y="3038478"/>
            <a:ext cx="227012" cy="11907"/>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9039225" y="3014662"/>
            <a:ext cx="1238250" cy="0"/>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606021" y="3038475"/>
            <a:ext cx="521153" cy="707886"/>
          </a:xfrm>
          <a:prstGeom prst="rect">
            <a:avLst/>
          </a:prstGeom>
          <a:noFill/>
        </p:spPr>
        <p:txBody>
          <a:bodyPr wrap="square" rtlCol="0">
            <a:spAutoFit/>
          </a:bodyPr>
          <a:lstStyle/>
          <a:p>
            <a:r>
              <a:rPr lang="en-US" sz="4000" b="1" dirty="0"/>
              <a:t>1</a:t>
            </a:r>
            <a:endParaRPr lang="en-US" sz="2400" b="1" dirty="0"/>
          </a:p>
        </p:txBody>
      </p:sp>
      <p:sp>
        <p:nvSpPr>
          <p:cNvPr id="11" name="TextBox 10"/>
          <p:cNvSpPr txBox="1"/>
          <p:nvPr/>
        </p:nvSpPr>
        <p:spPr>
          <a:xfrm>
            <a:off x="6238878" y="1851094"/>
            <a:ext cx="521153" cy="707886"/>
          </a:xfrm>
          <a:prstGeom prst="rect">
            <a:avLst/>
          </a:prstGeom>
          <a:noFill/>
        </p:spPr>
        <p:txBody>
          <a:bodyPr wrap="square" rtlCol="0">
            <a:spAutoFit/>
          </a:bodyPr>
          <a:lstStyle/>
          <a:p>
            <a:r>
              <a:rPr lang="en-US" sz="4000" b="1" dirty="0"/>
              <a:t>2</a:t>
            </a:r>
            <a:endParaRPr lang="en-US" sz="2400" b="1" dirty="0"/>
          </a:p>
        </p:txBody>
      </p:sp>
      <p:sp>
        <p:nvSpPr>
          <p:cNvPr id="12" name="TextBox 11"/>
          <p:cNvSpPr txBox="1"/>
          <p:nvPr/>
        </p:nvSpPr>
        <p:spPr>
          <a:xfrm>
            <a:off x="9265106" y="3190875"/>
            <a:ext cx="521153" cy="707886"/>
          </a:xfrm>
          <a:prstGeom prst="rect">
            <a:avLst/>
          </a:prstGeom>
          <a:noFill/>
        </p:spPr>
        <p:txBody>
          <a:bodyPr wrap="square" rtlCol="0">
            <a:spAutoFit/>
          </a:bodyPr>
          <a:lstStyle/>
          <a:p>
            <a:r>
              <a:rPr lang="en-US" sz="4000" b="1" dirty="0"/>
              <a:t>3</a:t>
            </a:r>
            <a:endParaRPr lang="en-US" sz="2400" b="1" dirty="0"/>
          </a:p>
        </p:txBody>
      </p:sp>
      <p:sp>
        <p:nvSpPr>
          <p:cNvPr id="10" name="TextBox 9"/>
          <p:cNvSpPr txBox="1"/>
          <p:nvPr/>
        </p:nvSpPr>
        <p:spPr>
          <a:xfrm>
            <a:off x="7083767" y="2960046"/>
            <a:ext cx="1209789" cy="584775"/>
          </a:xfrm>
          <a:prstGeom prst="rect">
            <a:avLst/>
          </a:prstGeom>
          <a:noFill/>
        </p:spPr>
        <p:txBody>
          <a:bodyPr wrap="square" rtlCol="0">
            <a:spAutoFit/>
          </a:bodyPr>
          <a:lstStyle/>
          <a:p>
            <a:r>
              <a:rPr lang="en-US" sz="3200" b="1" dirty="0"/>
              <a:t>8 FT</a:t>
            </a:r>
          </a:p>
        </p:txBody>
      </p:sp>
      <p:sp>
        <p:nvSpPr>
          <p:cNvPr id="14" name="TextBox 13"/>
          <p:cNvSpPr txBox="1"/>
          <p:nvPr/>
        </p:nvSpPr>
        <p:spPr>
          <a:xfrm>
            <a:off x="7257939" y="2109721"/>
            <a:ext cx="1209789" cy="584775"/>
          </a:xfrm>
          <a:prstGeom prst="rect">
            <a:avLst/>
          </a:prstGeom>
          <a:noFill/>
        </p:spPr>
        <p:txBody>
          <a:bodyPr wrap="square" rtlCol="0">
            <a:spAutoFit/>
          </a:bodyPr>
          <a:lstStyle/>
          <a:p>
            <a:r>
              <a:rPr lang="en-US" sz="3200" b="1" dirty="0"/>
              <a:t>6 FT</a:t>
            </a:r>
          </a:p>
        </p:txBody>
      </p:sp>
      <p:cxnSp>
        <p:nvCxnSpPr>
          <p:cNvPr id="15" name="Straight Connector 14"/>
          <p:cNvCxnSpPr/>
          <p:nvPr/>
        </p:nvCxnSpPr>
        <p:spPr>
          <a:xfrm flipH="1" flipV="1">
            <a:off x="9265104" y="2694498"/>
            <a:ext cx="755196" cy="557935"/>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9265104" y="2694500"/>
            <a:ext cx="755196" cy="557933"/>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690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Vegetated Biofilter Sizing</a:t>
            </a:r>
          </a:p>
        </p:txBody>
      </p:sp>
      <p:sp>
        <p:nvSpPr>
          <p:cNvPr id="3" name="Content Placeholder 2"/>
          <p:cNvSpPr>
            <a:spLocks noGrp="1"/>
          </p:cNvSpPr>
          <p:nvPr>
            <p:ph idx="1"/>
          </p:nvPr>
        </p:nvSpPr>
        <p:spPr/>
        <p:txBody>
          <a:bodyPr/>
          <a:lstStyle/>
          <a:p>
            <a:endParaRPr lang="en-US" dirty="0"/>
          </a:p>
          <a:p>
            <a:endParaRPr lang="en-US" dirty="0"/>
          </a:p>
          <a:p>
            <a:endParaRPr lang="en-US" sz="4000" dirty="0"/>
          </a:p>
          <a:p>
            <a:r>
              <a:rPr lang="en-US" dirty="0"/>
              <a:t>Area 2 treatment credit = 1.3 ac</a:t>
            </a:r>
          </a:p>
          <a:p>
            <a:r>
              <a:rPr lang="en-US" dirty="0"/>
              <a:t>Only need 0.57 ac</a:t>
            </a:r>
          </a:p>
          <a:p>
            <a:r>
              <a:rPr lang="en-US" dirty="0"/>
              <a:t>Sub-delineate to reduce BMP size</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5915"/>
          <a:stretch/>
        </p:blipFill>
        <p:spPr bwMode="auto">
          <a:xfrm>
            <a:off x="1524003" y="1282702"/>
            <a:ext cx="9146121" cy="2109719"/>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reeform 4"/>
          <p:cNvSpPr/>
          <p:nvPr/>
        </p:nvSpPr>
        <p:spPr>
          <a:xfrm>
            <a:off x="2352675" y="2205040"/>
            <a:ext cx="6248400" cy="142875"/>
          </a:xfrm>
          <a:custGeom>
            <a:avLst/>
            <a:gdLst>
              <a:gd name="connsiteX0" fmla="*/ 0 w 6248400"/>
              <a:gd name="connsiteY0" fmla="*/ 114300 h 142875"/>
              <a:gd name="connsiteX1" fmla="*/ 352425 w 6248400"/>
              <a:gd name="connsiteY1" fmla="*/ 9525 h 142875"/>
              <a:gd name="connsiteX2" fmla="*/ 1381125 w 6248400"/>
              <a:gd name="connsiteY2" fmla="*/ 142875 h 142875"/>
              <a:gd name="connsiteX3" fmla="*/ 2200275 w 6248400"/>
              <a:gd name="connsiteY3" fmla="*/ 57150 h 142875"/>
              <a:gd name="connsiteX4" fmla="*/ 2847975 w 6248400"/>
              <a:gd name="connsiteY4" fmla="*/ 123825 h 142875"/>
              <a:gd name="connsiteX5" fmla="*/ 3162300 w 6248400"/>
              <a:gd name="connsiteY5" fmla="*/ 57150 h 142875"/>
              <a:gd name="connsiteX6" fmla="*/ 3857625 w 6248400"/>
              <a:gd name="connsiteY6" fmla="*/ 38100 h 142875"/>
              <a:gd name="connsiteX7" fmla="*/ 4619625 w 6248400"/>
              <a:gd name="connsiteY7" fmla="*/ 38100 h 142875"/>
              <a:gd name="connsiteX8" fmla="*/ 5257800 w 6248400"/>
              <a:gd name="connsiteY8" fmla="*/ 28575 h 142875"/>
              <a:gd name="connsiteX9" fmla="*/ 5810250 w 6248400"/>
              <a:gd name="connsiteY9" fmla="*/ 0 h 142875"/>
              <a:gd name="connsiteX10" fmla="*/ 6162675 w 6248400"/>
              <a:gd name="connsiteY10" fmla="*/ 0 h 142875"/>
              <a:gd name="connsiteX11" fmla="*/ 6248400 w 6248400"/>
              <a:gd name="connsiteY11" fmla="*/ 2857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8400" h="142875">
                <a:moveTo>
                  <a:pt x="0" y="114300"/>
                </a:moveTo>
                <a:lnTo>
                  <a:pt x="352425" y="9525"/>
                </a:lnTo>
                <a:lnTo>
                  <a:pt x="1381125" y="142875"/>
                </a:lnTo>
                <a:lnTo>
                  <a:pt x="2200275" y="57150"/>
                </a:lnTo>
                <a:lnTo>
                  <a:pt x="2847975" y="123825"/>
                </a:lnTo>
                <a:lnTo>
                  <a:pt x="3162300" y="57150"/>
                </a:lnTo>
                <a:lnTo>
                  <a:pt x="3857625" y="38100"/>
                </a:lnTo>
                <a:lnTo>
                  <a:pt x="4619625" y="38100"/>
                </a:lnTo>
                <a:lnTo>
                  <a:pt x="5257800" y="28575"/>
                </a:lnTo>
                <a:lnTo>
                  <a:pt x="5810250" y="0"/>
                </a:lnTo>
                <a:lnTo>
                  <a:pt x="6162675" y="0"/>
                </a:lnTo>
                <a:lnTo>
                  <a:pt x="6248400" y="28575"/>
                </a:lnTo>
              </a:path>
            </a:pathLst>
          </a:cu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p:cNvCxnSpPr>
            <a:stCxn id="5" idx="11"/>
          </p:cNvCxnSpPr>
          <p:nvPr/>
        </p:nvCxnSpPr>
        <p:spPr>
          <a:xfrm>
            <a:off x="8601078" y="2233612"/>
            <a:ext cx="320675" cy="42862"/>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2457453" y="2990853"/>
            <a:ext cx="6010275" cy="47625"/>
          </a:xfrm>
          <a:custGeom>
            <a:avLst/>
            <a:gdLst>
              <a:gd name="connsiteX0" fmla="*/ 0 w 6010275"/>
              <a:gd name="connsiteY0" fmla="*/ 0 h 47625"/>
              <a:gd name="connsiteX1" fmla="*/ 447675 w 6010275"/>
              <a:gd name="connsiteY1" fmla="*/ 0 h 47625"/>
              <a:gd name="connsiteX2" fmla="*/ 1838325 w 6010275"/>
              <a:gd name="connsiteY2" fmla="*/ 28575 h 47625"/>
              <a:gd name="connsiteX3" fmla="*/ 2743200 w 6010275"/>
              <a:gd name="connsiteY3" fmla="*/ 19050 h 47625"/>
              <a:gd name="connsiteX4" fmla="*/ 3295650 w 6010275"/>
              <a:gd name="connsiteY4" fmla="*/ 28575 h 47625"/>
              <a:gd name="connsiteX5" fmla="*/ 4010025 w 6010275"/>
              <a:gd name="connsiteY5" fmla="*/ 9525 h 47625"/>
              <a:gd name="connsiteX6" fmla="*/ 4524375 w 6010275"/>
              <a:gd name="connsiteY6" fmla="*/ 28575 h 47625"/>
              <a:gd name="connsiteX7" fmla="*/ 5219700 w 6010275"/>
              <a:gd name="connsiteY7" fmla="*/ 28575 h 47625"/>
              <a:gd name="connsiteX8" fmla="*/ 5981700 w 6010275"/>
              <a:gd name="connsiteY8" fmla="*/ 38100 h 47625"/>
              <a:gd name="connsiteX9" fmla="*/ 6010275 w 6010275"/>
              <a:gd name="connsiteY9"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10275" h="47625">
                <a:moveTo>
                  <a:pt x="0" y="0"/>
                </a:moveTo>
                <a:lnTo>
                  <a:pt x="447675" y="0"/>
                </a:lnTo>
                <a:lnTo>
                  <a:pt x="1838325" y="28575"/>
                </a:lnTo>
                <a:lnTo>
                  <a:pt x="2743200" y="19050"/>
                </a:lnTo>
                <a:lnTo>
                  <a:pt x="3295650" y="28575"/>
                </a:lnTo>
                <a:lnTo>
                  <a:pt x="4010025" y="9525"/>
                </a:lnTo>
                <a:lnTo>
                  <a:pt x="4524375" y="28575"/>
                </a:lnTo>
                <a:lnTo>
                  <a:pt x="5219700" y="28575"/>
                </a:lnTo>
                <a:lnTo>
                  <a:pt x="5981700" y="38100"/>
                </a:lnTo>
                <a:lnTo>
                  <a:pt x="6010275" y="47625"/>
                </a:lnTo>
              </a:path>
            </a:pathLst>
          </a:cu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p:cNvCxnSpPr>
            <a:stCxn id="7" idx="9"/>
          </p:cNvCxnSpPr>
          <p:nvPr/>
        </p:nvCxnSpPr>
        <p:spPr>
          <a:xfrm>
            <a:off x="8467725" y="3038478"/>
            <a:ext cx="227012" cy="11907"/>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9039225" y="3014662"/>
            <a:ext cx="1238250" cy="0"/>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238878" y="1851094"/>
            <a:ext cx="521153" cy="707886"/>
          </a:xfrm>
          <a:prstGeom prst="rect">
            <a:avLst/>
          </a:prstGeom>
          <a:noFill/>
        </p:spPr>
        <p:txBody>
          <a:bodyPr wrap="square" rtlCol="0">
            <a:spAutoFit/>
          </a:bodyPr>
          <a:lstStyle/>
          <a:p>
            <a:r>
              <a:rPr lang="en-US" sz="4000" b="1" dirty="0"/>
              <a:t>2</a:t>
            </a:r>
            <a:endParaRPr lang="en-US" sz="2400" b="1" dirty="0"/>
          </a:p>
        </p:txBody>
      </p:sp>
      <p:sp>
        <p:nvSpPr>
          <p:cNvPr id="14" name="TextBox 13"/>
          <p:cNvSpPr txBox="1"/>
          <p:nvPr/>
        </p:nvSpPr>
        <p:spPr>
          <a:xfrm>
            <a:off x="7257939" y="2109721"/>
            <a:ext cx="1209789" cy="584775"/>
          </a:xfrm>
          <a:prstGeom prst="rect">
            <a:avLst/>
          </a:prstGeom>
          <a:noFill/>
        </p:spPr>
        <p:txBody>
          <a:bodyPr wrap="square" rtlCol="0">
            <a:spAutoFit/>
          </a:bodyPr>
          <a:lstStyle/>
          <a:p>
            <a:r>
              <a:rPr lang="en-US" sz="3200" b="1" dirty="0"/>
              <a:t>6 FT</a:t>
            </a:r>
          </a:p>
        </p:txBody>
      </p:sp>
      <p:sp>
        <p:nvSpPr>
          <p:cNvPr id="13" name="Freeform 12"/>
          <p:cNvSpPr/>
          <p:nvPr/>
        </p:nvSpPr>
        <p:spPr>
          <a:xfrm>
            <a:off x="2057400" y="1619250"/>
            <a:ext cx="3270250" cy="1168400"/>
          </a:xfrm>
          <a:custGeom>
            <a:avLst/>
            <a:gdLst>
              <a:gd name="connsiteX0" fmla="*/ 3124200 w 3270250"/>
              <a:gd name="connsiteY0" fmla="*/ 254000 h 1168400"/>
              <a:gd name="connsiteX1" fmla="*/ 3244850 w 3270250"/>
              <a:gd name="connsiteY1" fmla="*/ 558800 h 1168400"/>
              <a:gd name="connsiteX2" fmla="*/ 3270250 w 3270250"/>
              <a:gd name="connsiteY2" fmla="*/ 831850 h 1168400"/>
              <a:gd name="connsiteX3" fmla="*/ 3194050 w 3270250"/>
              <a:gd name="connsiteY3" fmla="*/ 1155700 h 1168400"/>
              <a:gd name="connsiteX4" fmla="*/ 311150 w 3270250"/>
              <a:gd name="connsiteY4" fmla="*/ 1168400 h 1168400"/>
              <a:gd name="connsiteX5" fmla="*/ 0 w 3270250"/>
              <a:gd name="connsiteY5" fmla="*/ 647700 h 1168400"/>
              <a:gd name="connsiteX6" fmla="*/ 266700 w 3270250"/>
              <a:gd name="connsiteY6" fmla="*/ 133350 h 1168400"/>
              <a:gd name="connsiteX7" fmla="*/ 1016000 w 3270250"/>
              <a:gd name="connsiteY7" fmla="*/ 0 h 1168400"/>
              <a:gd name="connsiteX8" fmla="*/ 2463800 w 3270250"/>
              <a:gd name="connsiteY8" fmla="*/ 254000 h 1168400"/>
              <a:gd name="connsiteX9" fmla="*/ 3124200 w 3270250"/>
              <a:gd name="connsiteY9" fmla="*/ 254000 h 116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70250" h="1168400">
                <a:moveTo>
                  <a:pt x="3124200" y="254000"/>
                </a:moveTo>
                <a:lnTo>
                  <a:pt x="3244850" y="558800"/>
                </a:lnTo>
                <a:lnTo>
                  <a:pt x="3270250" y="831850"/>
                </a:lnTo>
                <a:lnTo>
                  <a:pt x="3194050" y="1155700"/>
                </a:lnTo>
                <a:lnTo>
                  <a:pt x="311150" y="1168400"/>
                </a:lnTo>
                <a:lnTo>
                  <a:pt x="0" y="647700"/>
                </a:lnTo>
                <a:lnTo>
                  <a:pt x="266700" y="133350"/>
                </a:lnTo>
                <a:lnTo>
                  <a:pt x="1016000" y="0"/>
                </a:lnTo>
                <a:lnTo>
                  <a:pt x="2463800" y="254000"/>
                </a:lnTo>
                <a:lnTo>
                  <a:pt x="3124200" y="254000"/>
                </a:lnTo>
                <a:close/>
              </a:path>
            </a:pathLst>
          </a:custGeom>
          <a:solidFill>
            <a:srgbClr val="00B0F0">
              <a:alpha val="2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223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Vegetated Biofilter Sizing – Area 2</a:t>
            </a:r>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098" y="1395416"/>
            <a:ext cx="8696325" cy="4067175"/>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6" name="Straight Arrow Connector 5"/>
          <p:cNvCxnSpPr>
            <a:stCxn id="4" idx="8"/>
          </p:cNvCxnSpPr>
          <p:nvPr/>
        </p:nvCxnSpPr>
        <p:spPr>
          <a:xfrm>
            <a:off x="8490860" y="3744686"/>
            <a:ext cx="653143" cy="0"/>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 name="Freeform 3"/>
          <p:cNvSpPr/>
          <p:nvPr/>
        </p:nvSpPr>
        <p:spPr>
          <a:xfrm>
            <a:off x="3211289" y="3439889"/>
            <a:ext cx="5279571" cy="326571"/>
          </a:xfrm>
          <a:custGeom>
            <a:avLst/>
            <a:gdLst>
              <a:gd name="connsiteX0" fmla="*/ 0 w 5279571"/>
              <a:gd name="connsiteY0" fmla="*/ 217714 h 326571"/>
              <a:gd name="connsiteX1" fmla="*/ 206828 w 5279571"/>
              <a:gd name="connsiteY1" fmla="*/ 87085 h 326571"/>
              <a:gd name="connsiteX2" fmla="*/ 631371 w 5279571"/>
              <a:gd name="connsiteY2" fmla="*/ 0 h 326571"/>
              <a:gd name="connsiteX3" fmla="*/ 1643743 w 5279571"/>
              <a:gd name="connsiteY3" fmla="*/ 152400 h 326571"/>
              <a:gd name="connsiteX4" fmla="*/ 2764971 w 5279571"/>
              <a:gd name="connsiteY4" fmla="*/ 272143 h 326571"/>
              <a:gd name="connsiteX5" fmla="*/ 3026228 w 5279571"/>
              <a:gd name="connsiteY5" fmla="*/ 326571 h 326571"/>
              <a:gd name="connsiteX6" fmla="*/ 4147457 w 5279571"/>
              <a:gd name="connsiteY6" fmla="*/ 250371 h 326571"/>
              <a:gd name="connsiteX7" fmla="*/ 4517571 w 5279571"/>
              <a:gd name="connsiteY7" fmla="*/ 141514 h 326571"/>
              <a:gd name="connsiteX8" fmla="*/ 5279571 w 5279571"/>
              <a:gd name="connsiteY8" fmla="*/ 304800 h 32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79571" h="326571">
                <a:moveTo>
                  <a:pt x="0" y="217714"/>
                </a:moveTo>
                <a:lnTo>
                  <a:pt x="206828" y="87085"/>
                </a:lnTo>
                <a:lnTo>
                  <a:pt x="631371" y="0"/>
                </a:lnTo>
                <a:lnTo>
                  <a:pt x="1643743" y="152400"/>
                </a:lnTo>
                <a:lnTo>
                  <a:pt x="2764971" y="272143"/>
                </a:lnTo>
                <a:lnTo>
                  <a:pt x="3026228" y="326571"/>
                </a:lnTo>
                <a:lnTo>
                  <a:pt x="4147457" y="250371"/>
                </a:lnTo>
                <a:lnTo>
                  <a:pt x="4517571" y="141514"/>
                </a:lnTo>
                <a:lnTo>
                  <a:pt x="5279571" y="304800"/>
                </a:lnTo>
              </a:path>
            </a:pathLst>
          </a:cu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955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Process</a:t>
            </a:r>
          </a:p>
        </p:txBody>
      </p:sp>
      <p:sp>
        <p:nvSpPr>
          <p:cNvPr id="3" name="Content Placeholder 2"/>
          <p:cNvSpPr>
            <a:spLocks noGrp="1"/>
          </p:cNvSpPr>
          <p:nvPr>
            <p:ph idx="1"/>
          </p:nvPr>
        </p:nvSpPr>
        <p:spPr/>
        <p:txBody>
          <a:bodyPr/>
          <a:lstStyle/>
          <a:p>
            <a:r>
              <a:rPr lang="en-US" dirty="0"/>
              <a:t>Treatment Goals</a:t>
            </a:r>
          </a:p>
          <a:p>
            <a:r>
              <a:rPr lang="en-US" dirty="0"/>
              <a:t>Siting Analysis</a:t>
            </a:r>
          </a:p>
          <a:p>
            <a:r>
              <a:rPr lang="en-US" dirty="0"/>
              <a:t>Vegetated Biofilter Sizing</a:t>
            </a:r>
          </a:p>
        </p:txBody>
      </p:sp>
    </p:spTree>
    <p:extLst>
      <p:ext uri="{BB962C8B-B14F-4D97-AF65-F5344CB8AC3E}">
        <p14:creationId xmlns:p14="http://schemas.microsoft.com/office/powerpoint/2010/main" val="29034834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Vegetated Biofilter Sizing – Area 2</a:t>
            </a:r>
          </a:p>
        </p:txBody>
      </p:sp>
      <p:sp>
        <p:nvSpPr>
          <p:cNvPr id="3" name="Content Placeholder 2"/>
          <p:cNvSpPr>
            <a:spLocks noGrp="1"/>
          </p:cNvSpPr>
          <p:nvPr>
            <p:ph idx="1"/>
          </p:nvPr>
        </p:nvSpPr>
        <p:spPr/>
        <p:txBody>
          <a:bodyPr/>
          <a:lstStyle/>
          <a:p>
            <a:r>
              <a:rPr lang="en-US" dirty="0"/>
              <a:t>New area = 0.97 ac</a:t>
            </a:r>
          </a:p>
          <a:p>
            <a:pPr lvl="1"/>
            <a:r>
              <a:rPr lang="en-US" dirty="0"/>
              <a:t>0.57 ac within R/W; C=0.9</a:t>
            </a:r>
          </a:p>
          <a:p>
            <a:pPr lvl="1"/>
            <a:r>
              <a:rPr lang="en-US" dirty="0"/>
              <a:t>0.40 ac woods; C=0.3</a:t>
            </a:r>
          </a:p>
          <a:p>
            <a:pPr lvl="1"/>
            <a:r>
              <a:rPr lang="en-US" dirty="0"/>
              <a:t>(0.57 ac * 0.9 + 0.40 ac * 0.3) / 0.97 ac</a:t>
            </a:r>
          </a:p>
          <a:p>
            <a:pPr lvl="1"/>
            <a:r>
              <a:rPr lang="en-US" dirty="0"/>
              <a:t>Weighted C = 0.653</a:t>
            </a:r>
          </a:p>
          <a:p>
            <a:pPr lvl="1"/>
            <a:r>
              <a:rPr lang="en-US" dirty="0"/>
              <a:t>WQ</a:t>
            </a:r>
            <a:r>
              <a:rPr lang="en-US" baseline="-25000" dirty="0"/>
              <a:t>F</a:t>
            </a:r>
            <a:r>
              <a:rPr lang="en-US" dirty="0"/>
              <a:t> = 0.653 * 0.65in/hr * 0.97ac = </a:t>
            </a:r>
            <a:r>
              <a:rPr lang="en-US" u="sng" dirty="0"/>
              <a:t>0.412 cfs</a:t>
            </a:r>
          </a:p>
          <a:p>
            <a:pPr lvl="1"/>
            <a:r>
              <a:rPr lang="en-US" dirty="0"/>
              <a:t>Treatment credit = 0.57 ac</a:t>
            </a:r>
          </a:p>
          <a:p>
            <a:pPr lvl="1"/>
            <a:r>
              <a:rPr lang="en-US" dirty="0"/>
              <a:t>0.57 ac = 0.57 ac</a:t>
            </a:r>
          </a:p>
        </p:txBody>
      </p:sp>
    </p:spTree>
    <p:extLst>
      <p:ext uri="{BB962C8B-B14F-4D97-AF65-F5344CB8AC3E}">
        <p14:creationId xmlns:p14="http://schemas.microsoft.com/office/powerpoint/2010/main" val="18780092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Vegetated Biofilter Sizing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62736628"/>
              </p:ext>
            </p:extLst>
          </p:nvPr>
        </p:nvGraphicFramePr>
        <p:xfrm>
          <a:off x="1841500" y="2095500"/>
          <a:ext cx="8226742" cy="2743200"/>
        </p:xfrm>
        <a:graphic>
          <a:graphicData uri="http://schemas.openxmlformats.org/drawingml/2006/table">
            <a:tbl>
              <a:tblPr firstRow="1" bandRow="1">
                <a:tableStyleId>{5940675A-B579-460E-94D1-54222C63F5DA}</a:tableStyleId>
              </a:tblPr>
              <a:tblGrid>
                <a:gridCol w="838200">
                  <a:extLst>
                    <a:ext uri="{9D8B030D-6E8A-4147-A177-3AD203B41FA5}">
                      <a16:colId xmlns:a16="http://schemas.microsoft.com/office/drawing/2014/main" val="20000"/>
                    </a:ext>
                  </a:extLst>
                </a:gridCol>
                <a:gridCol w="987742">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777558">
                  <a:extLst>
                    <a:ext uri="{9D8B030D-6E8A-4147-A177-3AD203B41FA5}">
                      <a16:colId xmlns:a16="http://schemas.microsoft.com/office/drawing/2014/main" val="20006"/>
                    </a:ext>
                  </a:extLst>
                </a:gridCol>
                <a:gridCol w="927100">
                  <a:extLst>
                    <a:ext uri="{9D8B030D-6E8A-4147-A177-3AD203B41FA5}">
                      <a16:colId xmlns:a16="http://schemas.microsoft.com/office/drawing/2014/main" val="20007"/>
                    </a:ext>
                  </a:extLst>
                </a:gridCol>
                <a:gridCol w="1038542">
                  <a:extLst>
                    <a:ext uri="{9D8B030D-6E8A-4147-A177-3AD203B41FA5}">
                      <a16:colId xmlns:a16="http://schemas.microsoft.com/office/drawing/2014/main" val="20008"/>
                    </a:ext>
                  </a:extLst>
                </a:gridCol>
              </a:tblGrid>
              <a:tr h="370840">
                <a:tc>
                  <a:txBody>
                    <a:bodyPr/>
                    <a:lstStyle/>
                    <a:p>
                      <a:pPr algn="ctr"/>
                      <a:r>
                        <a:rPr lang="en-US" sz="2400" dirty="0"/>
                        <a:t>Area</a:t>
                      </a:r>
                    </a:p>
                  </a:txBody>
                  <a:tcPr>
                    <a:solidFill>
                      <a:schemeClr val="bg1"/>
                    </a:solidFill>
                  </a:tcPr>
                </a:tc>
                <a:tc>
                  <a:txBody>
                    <a:bodyPr/>
                    <a:lstStyle/>
                    <a:p>
                      <a:pPr algn="ctr"/>
                      <a:r>
                        <a:rPr lang="en-US" sz="2400" dirty="0"/>
                        <a:t>Q</a:t>
                      </a:r>
                    </a:p>
                  </a:txBody>
                  <a:tcPr>
                    <a:solidFill>
                      <a:schemeClr val="bg1"/>
                    </a:solidFill>
                  </a:tcPr>
                </a:tc>
                <a:tc>
                  <a:txBody>
                    <a:bodyPr/>
                    <a:lstStyle/>
                    <a:p>
                      <a:pPr algn="ctr"/>
                      <a:r>
                        <a:rPr lang="en-US" sz="2400" dirty="0"/>
                        <a:t>s</a:t>
                      </a:r>
                    </a:p>
                  </a:txBody>
                  <a:tcPr>
                    <a:solidFill>
                      <a:schemeClr val="bg1"/>
                    </a:solidFill>
                  </a:tcPr>
                </a:tc>
                <a:tc>
                  <a:txBody>
                    <a:bodyPr/>
                    <a:lstStyle/>
                    <a:p>
                      <a:pPr algn="ctr"/>
                      <a:r>
                        <a:rPr lang="en-US" sz="2400" dirty="0"/>
                        <a:t>FS</a:t>
                      </a:r>
                    </a:p>
                  </a:txBody>
                  <a:tcPr>
                    <a:solidFill>
                      <a:schemeClr val="bg1"/>
                    </a:solidFill>
                  </a:tcPr>
                </a:tc>
                <a:tc>
                  <a:txBody>
                    <a:bodyPr/>
                    <a:lstStyle/>
                    <a:p>
                      <a:pPr algn="ctr"/>
                      <a:r>
                        <a:rPr lang="en-US" sz="2400" dirty="0"/>
                        <a:t>BS</a:t>
                      </a:r>
                    </a:p>
                  </a:txBody>
                  <a:tcPr>
                    <a:solidFill>
                      <a:schemeClr val="bg1"/>
                    </a:solidFill>
                  </a:tcPr>
                </a:tc>
                <a:tc>
                  <a:txBody>
                    <a:bodyPr/>
                    <a:lstStyle/>
                    <a:p>
                      <a:pPr algn="ctr"/>
                      <a:r>
                        <a:rPr lang="en-US" sz="2400" dirty="0"/>
                        <a:t>n</a:t>
                      </a:r>
                    </a:p>
                  </a:txBody>
                  <a:tcPr>
                    <a:solidFill>
                      <a:schemeClr val="bg1"/>
                    </a:solidFill>
                  </a:tcPr>
                </a:tc>
                <a:tc>
                  <a:txBody>
                    <a:bodyPr/>
                    <a:lstStyle/>
                    <a:p>
                      <a:pPr algn="ctr"/>
                      <a:r>
                        <a:rPr lang="en-US" sz="2400" b="1" dirty="0"/>
                        <a:t>B</a:t>
                      </a:r>
                    </a:p>
                  </a:txBody>
                  <a:tcPr>
                    <a:solidFill>
                      <a:schemeClr val="bg1"/>
                    </a:solidFill>
                  </a:tcPr>
                </a:tc>
                <a:tc>
                  <a:txBody>
                    <a:bodyPr/>
                    <a:lstStyle/>
                    <a:p>
                      <a:pPr algn="ctr"/>
                      <a:r>
                        <a:rPr lang="en-US" sz="2400" dirty="0"/>
                        <a:t>Vel.</a:t>
                      </a:r>
                    </a:p>
                  </a:txBody>
                  <a:tcPr>
                    <a:solidFill>
                      <a:schemeClr val="bg1"/>
                    </a:solidFill>
                  </a:tcPr>
                </a:tc>
                <a:tc>
                  <a:txBody>
                    <a:bodyPr/>
                    <a:lstStyle/>
                    <a:p>
                      <a:pPr algn="ctr"/>
                      <a:r>
                        <a:rPr lang="en-US" sz="2400" dirty="0"/>
                        <a:t>Depth</a:t>
                      </a:r>
                    </a:p>
                  </a:txBody>
                  <a:tcPr>
                    <a:solidFill>
                      <a:schemeClr val="bg1"/>
                    </a:solidFill>
                  </a:tcPr>
                </a:tc>
                <a:extLst>
                  <a:ext uri="{0D108BD9-81ED-4DB2-BD59-A6C34878D82A}">
                    <a16:rowId xmlns:a16="http://schemas.microsoft.com/office/drawing/2014/main" val="10000"/>
                  </a:ext>
                </a:extLst>
              </a:tr>
              <a:tr h="370840">
                <a:tc>
                  <a:txBody>
                    <a:bodyPr/>
                    <a:lstStyle/>
                    <a:p>
                      <a:pPr algn="ctr"/>
                      <a:endParaRPr lang="en-US" sz="2400" dirty="0"/>
                    </a:p>
                  </a:txBody>
                  <a:tcPr>
                    <a:solidFill>
                      <a:schemeClr val="bg1"/>
                    </a:solidFill>
                  </a:tcPr>
                </a:tc>
                <a:tc>
                  <a:txBody>
                    <a:bodyPr/>
                    <a:lstStyle/>
                    <a:p>
                      <a:pPr algn="ctr"/>
                      <a:r>
                        <a:rPr lang="en-US" sz="2400" dirty="0"/>
                        <a:t>cfs</a:t>
                      </a:r>
                    </a:p>
                  </a:txBody>
                  <a:tcPr>
                    <a:solidFill>
                      <a:schemeClr val="bg1"/>
                    </a:solidFill>
                  </a:tcPr>
                </a:tc>
                <a:tc>
                  <a:txBody>
                    <a:bodyPr/>
                    <a:lstStyle/>
                    <a:p>
                      <a:pPr algn="ctr"/>
                      <a:r>
                        <a:rPr lang="en-US" sz="2400" dirty="0"/>
                        <a:t>ft/ft</a:t>
                      </a:r>
                    </a:p>
                  </a:txBody>
                  <a:tcPr>
                    <a:solidFill>
                      <a:schemeClr val="bg1"/>
                    </a:solidFill>
                  </a:tcPr>
                </a:tc>
                <a:tc>
                  <a:txBody>
                    <a:bodyPr/>
                    <a:lstStyle/>
                    <a:p>
                      <a:pPr algn="ctr"/>
                      <a:r>
                        <a:rPr lang="en-US" sz="2400" dirty="0"/>
                        <a:t>H:V</a:t>
                      </a:r>
                    </a:p>
                  </a:txBody>
                  <a:tcPr>
                    <a:solidFill>
                      <a:schemeClr val="bg1"/>
                    </a:solidFill>
                  </a:tcPr>
                </a:tc>
                <a:tc>
                  <a:txBody>
                    <a:bodyPr/>
                    <a:lstStyle/>
                    <a:p>
                      <a:pPr algn="ctr"/>
                      <a:r>
                        <a:rPr lang="en-US" sz="2400" dirty="0"/>
                        <a:t>H:V</a:t>
                      </a:r>
                    </a:p>
                  </a:txBody>
                  <a:tcPr>
                    <a:solidFill>
                      <a:schemeClr val="bg1"/>
                    </a:solidFill>
                  </a:tcPr>
                </a:tc>
                <a:tc>
                  <a:txBody>
                    <a:bodyPr/>
                    <a:lstStyle/>
                    <a:p>
                      <a:pPr algn="ctr"/>
                      <a:endParaRPr lang="en-US" sz="2400" dirty="0"/>
                    </a:p>
                  </a:txBody>
                  <a:tcPr>
                    <a:solidFill>
                      <a:schemeClr val="bg1"/>
                    </a:solidFill>
                  </a:tcPr>
                </a:tc>
                <a:tc>
                  <a:txBody>
                    <a:bodyPr/>
                    <a:lstStyle/>
                    <a:p>
                      <a:pPr algn="ctr"/>
                      <a:r>
                        <a:rPr lang="en-US" sz="2400" b="1" dirty="0"/>
                        <a:t>ft</a:t>
                      </a:r>
                    </a:p>
                  </a:txBody>
                  <a:tcPr>
                    <a:solidFill>
                      <a:schemeClr val="bg1"/>
                    </a:solidFill>
                  </a:tcPr>
                </a:tc>
                <a:tc>
                  <a:txBody>
                    <a:bodyPr/>
                    <a:lstStyle/>
                    <a:p>
                      <a:pPr algn="ctr"/>
                      <a:r>
                        <a:rPr lang="en-US" sz="2400" dirty="0"/>
                        <a:t>fps</a:t>
                      </a:r>
                    </a:p>
                  </a:txBody>
                  <a:tcPr>
                    <a:solidFill>
                      <a:schemeClr val="bg1"/>
                    </a:solidFill>
                  </a:tcPr>
                </a:tc>
                <a:tc>
                  <a:txBody>
                    <a:bodyPr/>
                    <a:lstStyle/>
                    <a:p>
                      <a:pPr algn="ctr"/>
                      <a:r>
                        <a:rPr lang="en-US" sz="2400" dirty="0"/>
                        <a:t>in</a:t>
                      </a:r>
                    </a:p>
                  </a:txBody>
                  <a:tcPr>
                    <a:solidFill>
                      <a:schemeClr val="bg1"/>
                    </a:solidFill>
                  </a:tcPr>
                </a:tc>
                <a:extLst>
                  <a:ext uri="{0D108BD9-81ED-4DB2-BD59-A6C34878D82A}">
                    <a16:rowId xmlns:a16="http://schemas.microsoft.com/office/drawing/2014/main" val="10001"/>
                  </a:ext>
                </a:extLst>
              </a:tr>
              <a:tr h="370840">
                <a:tc>
                  <a:txBody>
                    <a:bodyPr/>
                    <a:lstStyle/>
                    <a:p>
                      <a:pPr algn="ctr"/>
                      <a:r>
                        <a:rPr lang="en-US" sz="2400" dirty="0"/>
                        <a:t>1</a:t>
                      </a:r>
                    </a:p>
                  </a:txBody>
                  <a:tcPr>
                    <a:solidFill>
                      <a:schemeClr val="bg1"/>
                    </a:solidFill>
                  </a:tcPr>
                </a:tc>
                <a:tc>
                  <a:txBody>
                    <a:bodyPr/>
                    <a:lstStyle/>
                    <a:p>
                      <a:pPr algn="ctr"/>
                      <a:r>
                        <a:rPr lang="en-US" sz="2400" dirty="0"/>
                        <a:t>1.209</a:t>
                      </a:r>
                    </a:p>
                  </a:txBody>
                  <a:tcPr>
                    <a:solidFill>
                      <a:schemeClr val="bg1"/>
                    </a:solidFill>
                  </a:tcPr>
                </a:tc>
                <a:tc>
                  <a:txBody>
                    <a:bodyPr/>
                    <a:lstStyle/>
                    <a:p>
                      <a:pPr algn="ctr"/>
                      <a:r>
                        <a:rPr lang="en-US" sz="2400" dirty="0"/>
                        <a:t>0.01</a:t>
                      </a:r>
                    </a:p>
                  </a:txBody>
                  <a:tcPr>
                    <a:solidFill>
                      <a:schemeClr val="bg1"/>
                    </a:solidFill>
                  </a:tcPr>
                </a:tc>
                <a:tc>
                  <a:txBody>
                    <a:bodyPr/>
                    <a:lstStyle/>
                    <a:p>
                      <a:pPr algn="ctr"/>
                      <a:r>
                        <a:rPr lang="en-US" sz="2400" dirty="0"/>
                        <a:t>2:1</a:t>
                      </a:r>
                    </a:p>
                  </a:txBody>
                  <a:tcPr>
                    <a:solidFill>
                      <a:schemeClr val="bg1"/>
                    </a:solidFill>
                  </a:tcPr>
                </a:tc>
                <a:tc>
                  <a:txBody>
                    <a:bodyPr/>
                    <a:lstStyle/>
                    <a:p>
                      <a:pPr algn="ctr"/>
                      <a:r>
                        <a:rPr lang="en-US" sz="2400" dirty="0"/>
                        <a:t>2:1</a:t>
                      </a:r>
                    </a:p>
                  </a:txBody>
                  <a:tcPr>
                    <a:solidFill>
                      <a:schemeClr val="bg1"/>
                    </a:solidFill>
                  </a:tcPr>
                </a:tc>
                <a:tc>
                  <a:txBody>
                    <a:bodyPr/>
                    <a:lstStyle/>
                    <a:p>
                      <a:pPr algn="ctr"/>
                      <a:r>
                        <a:rPr lang="en-US" sz="2400" dirty="0"/>
                        <a:t>0.15</a:t>
                      </a:r>
                    </a:p>
                  </a:txBody>
                  <a:tcPr>
                    <a:solidFill>
                      <a:schemeClr val="bg1"/>
                    </a:solidFill>
                  </a:tcPr>
                </a:tc>
                <a:tc>
                  <a:txBody>
                    <a:bodyPr/>
                    <a:lstStyle/>
                    <a:p>
                      <a:pPr algn="ctr"/>
                      <a:r>
                        <a:rPr lang="en-US" sz="2400" b="1" dirty="0"/>
                        <a:t>8</a:t>
                      </a:r>
                    </a:p>
                  </a:txBody>
                  <a:tcPr>
                    <a:solidFill>
                      <a:schemeClr val="bg1"/>
                    </a:solidFill>
                  </a:tcPr>
                </a:tc>
                <a:tc>
                  <a:txBody>
                    <a:bodyPr/>
                    <a:lstStyle/>
                    <a:p>
                      <a:pPr algn="ctr"/>
                      <a:r>
                        <a:rPr lang="en-US" sz="2400" dirty="0"/>
                        <a:t>0.44</a:t>
                      </a:r>
                    </a:p>
                  </a:txBody>
                  <a:tcPr>
                    <a:solidFill>
                      <a:schemeClr val="bg1"/>
                    </a:solidFill>
                  </a:tcPr>
                </a:tc>
                <a:tc>
                  <a:txBody>
                    <a:bodyPr/>
                    <a:lstStyle/>
                    <a:p>
                      <a:pPr algn="ctr"/>
                      <a:r>
                        <a:rPr lang="en-US" sz="2400" dirty="0"/>
                        <a:t>3.83</a:t>
                      </a:r>
                    </a:p>
                  </a:txBody>
                  <a:tcPr>
                    <a:solidFill>
                      <a:schemeClr val="bg1"/>
                    </a:solidFill>
                  </a:tcPr>
                </a:tc>
                <a:extLst>
                  <a:ext uri="{0D108BD9-81ED-4DB2-BD59-A6C34878D82A}">
                    <a16:rowId xmlns:a16="http://schemas.microsoft.com/office/drawing/2014/main" val="10002"/>
                  </a:ext>
                </a:extLst>
              </a:tr>
              <a:tr h="370840">
                <a:tc>
                  <a:txBody>
                    <a:bodyPr/>
                    <a:lstStyle/>
                    <a:p>
                      <a:pPr algn="ctr"/>
                      <a:r>
                        <a:rPr lang="en-US" sz="2400" dirty="0"/>
                        <a:t>2</a:t>
                      </a:r>
                    </a:p>
                  </a:txBody>
                  <a:tcPr>
                    <a:solidFill>
                      <a:schemeClr val="bg1"/>
                    </a:solidFill>
                  </a:tcPr>
                </a:tc>
                <a:tc>
                  <a:txBody>
                    <a:bodyPr/>
                    <a:lstStyle/>
                    <a:p>
                      <a:pPr algn="ctr"/>
                      <a:r>
                        <a:rPr lang="en-US" sz="2400" dirty="0"/>
                        <a:t>0.915</a:t>
                      </a:r>
                    </a:p>
                  </a:txBody>
                  <a:tcPr>
                    <a:solidFill>
                      <a:schemeClr val="bg1"/>
                    </a:solidFill>
                  </a:tcPr>
                </a:tc>
                <a:tc>
                  <a:txBody>
                    <a:bodyPr/>
                    <a:lstStyle/>
                    <a:p>
                      <a:pPr algn="ctr"/>
                      <a:r>
                        <a:rPr lang="en-US" sz="2400" dirty="0"/>
                        <a:t>0.01</a:t>
                      </a:r>
                    </a:p>
                  </a:txBody>
                  <a:tcPr>
                    <a:solidFill>
                      <a:schemeClr val="bg1"/>
                    </a:solidFill>
                  </a:tcPr>
                </a:tc>
                <a:tc>
                  <a:txBody>
                    <a:bodyPr/>
                    <a:lstStyle/>
                    <a:p>
                      <a:pPr algn="ctr"/>
                      <a:r>
                        <a:rPr lang="en-US" sz="2400" dirty="0"/>
                        <a:t>2:1</a:t>
                      </a:r>
                    </a:p>
                  </a:txBody>
                  <a:tcPr>
                    <a:solidFill>
                      <a:schemeClr val="bg1"/>
                    </a:solidFill>
                  </a:tcPr>
                </a:tc>
                <a:tc>
                  <a:txBody>
                    <a:bodyPr/>
                    <a:lstStyle/>
                    <a:p>
                      <a:pPr algn="ctr"/>
                      <a:r>
                        <a:rPr lang="en-US" sz="2400" dirty="0"/>
                        <a:t>2:1</a:t>
                      </a:r>
                    </a:p>
                  </a:txBody>
                  <a:tcPr>
                    <a:solidFill>
                      <a:schemeClr val="bg1"/>
                    </a:solidFill>
                  </a:tcPr>
                </a:tc>
                <a:tc>
                  <a:txBody>
                    <a:bodyPr/>
                    <a:lstStyle/>
                    <a:p>
                      <a:pPr algn="ctr"/>
                      <a:r>
                        <a:rPr lang="en-US" sz="2400" dirty="0"/>
                        <a:t>0.15</a:t>
                      </a:r>
                    </a:p>
                  </a:txBody>
                  <a:tcPr>
                    <a:solidFill>
                      <a:schemeClr val="bg1"/>
                    </a:solidFill>
                  </a:tcPr>
                </a:tc>
                <a:tc>
                  <a:txBody>
                    <a:bodyPr/>
                    <a:lstStyle/>
                    <a:p>
                      <a:pPr algn="ctr"/>
                      <a:r>
                        <a:rPr lang="en-US" sz="2400" b="1" dirty="0"/>
                        <a:t>6</a:t>
                      </a:r>
                    </a:p>
                  </a:txBody>
                  <a:tcPr>
                    <a:solidFill>
                      <a:schemeClr val="bg1"/>
                    </a:solidFill>
                  </a:tcPr>
                </a:tc>
                <a:tc>
                  <a:txBody>
                    <a:bodyPr/>
                    <a:lstStyle/>
                    <a:p>
                      <a:pPr algn="ctr"/>
                      <a:r>
                        <a:rPr lang="en-US" sz="2400" dirty="0"/>
                        <a:t>0.43</a:t>
                      </a:r>
                    </a:p>
                  </a:txBody>
                  <a:tcPr>
                    <a:solidFill>
                      <a:schemeClr val="bg1"/>
                    </a:solidFill>
                  </a:tcPr>
                </a:tc>
                <a:tc>
                  <a:txBody>
                    <a:bodyPr/>
                    <a:lstStyle/>
                    <a:p>
                      <a:pPr algn="ctr"/>
                      <a:r>
                        <a:rPr lang="en-US" sz="2400" dirty="0"/>
                        <a:t>3.84</a:t>
                      </a:r>
                    </a:p>
                  </a:txBody>
                  <a:tcPr>
                    <a:solidFill>
                      <a:schemeClr val="bg1"/>
                    </a:solidFill>
                  </a:tcPr>
                </a:tc>
                <a:extLst>
                  <a:ext uri="{0D108BD9-81ED-4DB2-BD59-A6C34878D82A}">
                    <a16:rowId xmlns:a16="http://schemas.microsoft.com/office/drawing/2014/main" val="10003"/>
                  </a:ext>
                </a:extLst>
              </a:tr>
              <a:tr h="370840">
                <a:tc>
                  <a:txBody>
                    <a:bodyPr/>
                    <a:lstStyle/>
                    <a:p>
                      <a:pPr algn="ctr"/>
                      <a:r>
                        <a:rPr lang="en-US" sz="2400" dirty="0"/>
                        <a:t>2a</a:t>
                      </a:r>
                    </a:p>
                  </a:txBody>
                  <a:tcPr>
                    <a:solidFill>
                      <a:schemeClr val="bg1"/>
                    </a:solidFill>
                  </a:tcPr>
                </a:tc>
                <a:tc>
                  <a:txBody>
                    <a:bodyPr/>
                    <a:lstStyle/>
                    <a:p>
                      <a:pPr algn="ctr"/>
                      <a:r>
                        <a:rPr lang="en-US" sz="2400" dirty="0"/>
                        <a:t>0.412</a:t>
                      </a:r>
                    </a:p>
                  </a:txBody>
                  <a:tcPr>
                    <a:solidFill>
                      <a:schemeClr val="bg1"/>
                    </a:solidFill>
                  </a:tcPr>
                </a:tc>
                <a:tc>
                  <a:txBody>
                    <a:bodyPr/>
                    <a:lstStyle/>
                    <a:p>
                      <a:pPr algn="ctr"/>
                      <a:r>
                        <a:rPr lang="en-US" sz="2400" dirty="0"/>
                        <a:t>0.01</a:t>
                      </a:r>
                    </a:p>
                  </a:txBody>
                  <a:tcPr>
                    <a:solidFill>
                      <a:schemeClr val="bg1"/>
                    </a:solidFill>
                  </a:tcPr>
                </a:tc>
                <a:tc>
                  <a:txBody>
                    <a:bodyPr/>
                    <a:lstStyle/>
                    <a:p>
                      <a:pPr algn="ctr"/>
                      <a:r>
                        <a:rPr lang="en-US" sz="2400" dirty="0"/>
                        <a:t>2:1</a:t>
                      </a:r>
                    </a:p>
                  </a:txBody>
                  <a:tcPr>
                    <a:solidFill>
                      <a:schemeClr val="bg1"/>
                    </a:solidFill>
                  </a:tcPr>
                </a:tc>
                <a:tc>
                  <a:txBody>
                    <a:bodyPr/>
                    <a:lstStyle/>
                    <a:p>
                      <a:pPr algn="ctr"/>
                      <a:r>
                        <a:rPr lang="en-US" sz="2400" dirty="0"/>
                        <a:t>2:1</a:t>
                      </a:r>
                    </a:p>
                  </a:txBody>
                  <a:tcPr>
                    <a:solidFill>
                      <a:schemeClr val="bg1"/>
                    </a:solidFill>
                  </a:tcPr>
                </a:tc>
                <a:tc>
                  <a:txBody>
                    <a:bodyPr/>
                    <a:lstStyle/>
                    <a:p>
                      <a:pPr algn="ctr"/>
                      <a:r>
                        <a:rPr lang="en-US" sz="2400" dirty="0"/>
                        <a:t>0.15</a:t>
                      </a:r>
                    </a:p>
                  </a:txBody>
                  <a:tcPr>
                    <a:solidFill>
                      <a:schemeClr val="bg1"/>
                    </a:solidFill>
                  </a:tcPr>
                </a:tc>
                <a:tc>
                  <a:txBody>
                    <a:bodyPr/>
                    <a:lstStyle/>
                    <a:p>
                      <a:pPr algn="ctr"/>
                      <a:r>
                        <a:rPr lang="en-US" sz="2400" b="1" dirty="0"/>
                        <a:t>3</a:t>
                      </a:r>
                    </a:p>
                  </a:txBody>
                  <a:tcPr>
                    <a:solidFill>
                      <a:schemeClr val="bg1"/>
                    </a:solidFill>
                  </a:tcPr>
                </a:tc>
                <a:tc>
                  <a:txBody>
                    <a:bodyPr/>
                    <a:lstStyle/>
                    <a:p>
                      <a:pPr algn="ctr"/>
                      <a:r>
                        <a:rPr lang="en-US" sz="2400" dirty="0"/>
                        <a:t>0.39</a:t>
                      </a:r>
                    </a:p>
                  </a:txBody>
                  <a:tcPr>
                    <a:solidFill>
                      <a:schemeClr val="bg1"/>
                    </a:solidFill>
                  </a:tcPr>
                </a:tc>
                <a:tc>
                  <a:txBody>
                    <a:bodyPr/>
                    <a:lstStyle/>
                    <a:p>
                      <a:pPr algn="ctr"/>
                      <a:r>
                        <a:rPr lang="en-US" sz="2400" dirty="0"/>
                        <a:t>3.54</a:t>
                      </a:r>
                    </a:p>
                  </a:txBody>
                  <a:tcPr>
                    <a:solidFill>
                      <a:schemeClr val="bg1"/>
                    </a:solidFill>
                  </a:tcPr>
                </a:tc>
                <a:extLst>
                  <a:ext uri="{0D108BD9-81ED-4DB2-BD59-A6C34878D82A}">
                    <a16:rowId xmlns:a16="http://schemas.microsoft.com/office/drawing/2014/main" val="10004"/>
                  </a:ext>
                </a:extLst>
              </a:tr>
              <a:tr h="370840">
                <a:tc>
                  <a:txBody>
                    <a:bodyPr/>
                    <a:lstStyle/>
                    <a:p>
                      <a:pPr algn="ctr"/>
                      <a:r>
                        <a:rPr lang="en-US" sz="2400" dirty="0"/>
                        <a:t>2a</a:t>
                      </a:r>
                    </a:p>
                  </a:txBody>
                  <a:tcPr>
                    <a:solidFill>
                      <a:schemeClr val="bg1"/>
                    </a:solidFill>
                  </a:tcPr>
                </a:tc>
                <a:tc>
                  <a:txBody>
                    <a:bodyPr/>
                    <a:lstStyle/>
                    <a:p>
                      <a:pPr algn="ctr"/>
                      <a:r>
                        <a:rPr lang="en-US" sz="2400" dirty="0"/>
                        <a:t>0.412</a:t>
                      </a:r>
                    </a:p>
                  </a:txBody>
                  <a:tcPr>
                    <a:solidFill>
                      <a:schemeClr val="bg1"/>
                    </a:solidFill>
                  </a:tcPr>
                </a:tc>
                <a:tc>
                  <a:txBody>
                    <a:bodyPr/>
                    <a:lstStyle/>
                    <a:p>
                      <a:pPr algn="ctr"/>
                      <a:r>
                        <a:rPr lang="en-US" sz="2400" dirty="0"/>
                        <a:t>0.01</a:t>
                      </a:r>
                    </a:p>
                  </a:txBody>
                  <a:tcPr>
                    <a:solidFill>
                      <a:schemeClr val="bg1"/>
                    </a:solidFill>
                  </a:tcPr>
                </a:tc>
                <a:tc>
                  <a:txBody>
                    <a:bodyPr/>
                    <a:lstStyle/>
                    <a:p>
                      <a:pPr algn="ctr"/>
                      <a:r>
                        <a:rPr lang="en-US" sz="2400" dirty="0"/>
                        <a:t>2:1</a:t>
                      </a:r>
                    </a:p>
                  </a:txBody>
                  <a:tcPr>
                    <a:solidFill>
                      <a:schemeClr val="bg1"/>
                    </a:solidFill>
                  </a:tcPr>
                </a:tc>
                <a:tc>
                  <a:txBody>
                    <a:bodyPr/>
                    <a:lstStyle/>
                    <a:p>
                      <a:pPr algn="ctr"/>
                      <a:r>
                        <a:rPr lang="en-US" sz="2400" dirty="0"/>
                        <a:t>2:1</a:t>
                      </a:r>
                    </a:p>
                  </a:txBody>
                  <a:tcPr>
                    <a:solidFill>
                      <a:schemeClr val="bg1"/>
                    </a:solidFill>
                  </a:tcPr>
                </a:tc>
                <a:tc>
                  <a:txBody>
                    <a:bodyPr/>
                    <a:lstStyle/>
                    <a:p>
                      <a:pPr algn="ctr"/>
                      <a:r>
                        <a:rPr lang="en-US" sz="2400" dirty="0"/>
                        <a:t>0.15</a:t>
                      </a:r>
                    </a:p>
                  </a:txBody>
                  <a:tcPr>
                    <a:solidFill>
                      <a:schemeClr val="bg1"/>
                    </a:solidFill>
                  </a:tcPr>
                </a:tc>
                <a:tc>
                  <a:txBody>
                    <a:bodyPr/>
                    <a:lstStyle/>
                    <a:p>
                      <a:pPr algn="ctr"/>
                      <a:r>
                        <a:rPr lang="en-US" sz="2400" b="1" dirty="0"/>
                        <a:t>4</a:t>
                      </a:r>
                    </a:p>
                  </a:txBody>
                  <a:tcPr>
                    <a:solidFill>
                      <a:schemeClr val="bg1"/>
                    </a:solidFill>
                  </a:tcPr>
                </a:tc>
                <a:tc>
                  <a:txBody>
                    <a:bodyPr/>
                    <a:lstStyle/>
                    <a:p>
                      <a:pPr algn="ctr"/>
                      <a:r>
                        <a:rPr lang="en-US" sz="2400" dirty="0"/>
                        <a:t>0.36</a:t>
                      </a:r>
                    </a:p>
                  </a:txBody>
                  <a:tcPr>
                    <a:solidFill>
                      <a:schemeClr val="bg1"/>
                    </a:solidFill>
                  </a:tcPr>
                </a:tc>
                <a:tc>
                  <a:txBody>
                    <a:bodyPr/>
                    <a:lstStyle/>
                    <a:p>
                      <a:pPr algn="ctr"/>
                      <a:r>
                        <a:rPr lang="en-US" sz="2400" dirty="0"/>
                        <a:t>3.02</a:t>
                      </a:r>
                    </a:p>
                  </a:txBody>
                  <a:tcPr>
                    <a:solidFill>
                      <a:schemeClr val="bg1"/>
                    </a:solidFill>
                  </a:tcPr>
                </a:tc>
                <a:extLst>
                  <a:ext uri="{0D108BD9-81ED-4DB2-BD59-A6C34878D82A}">
                    <a16:rowId xmlns:a16="http://schemas.microsoft.com/office/drawing/2014/main" val="10005"/>
                  </a:ext>
                </a:extLst>
              </a:tr>
            </a:tbl>
          </a:graphicData>
        </a:graphic>
      </p:graphicFrame>
      <p:sp>
        <p:nvSpPr>
          <p:cNvPr id="5" name="Rectangle 4"/>
          <p:cNvSpPr/>
          <p:nvPr/>
        </p:nvSpPr>
        <p:spPr>
          <a:xfrm>
            <a:off x="7315200" y="1574800"/>
            <a:ext cx="787400" cy="3759200"/>
          </a:xfrm>
          <a:prstGeom prst="rect">
            <a:avLst/>
          </a:prstGeom>
          <a:solidFill>
            <a:srgbClr val="FFFF00">
              <a:alpha val="25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757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Vegetated Biofilter Sizing – Area 2</a:t>
            </a:r>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098" y="1395416"/>
            <a:ext cx="8696325" cy="4067175"/>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6" name="Straight Arrow Connector 5"/>
          <p:cNvCxnSpPr>
            <a:stCxn id="4" idx="8"/>
          </p:cNvCxnSpPr>
          <p:nvPr/>
        </p:nvCxnSpPr>
        <p:spPr>
          <a:xfrm>
            <a:off x="8490860" y="3701956"/>
            <a:ext cx="653143" cy="0"/>
          </a:xfrm>
          <a:prstGeom prst="straightConnector1">
            <a:avLst/>
          </a:prstGeom>
          <a:ln w="3175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4" name="Freeform 3"/>
          <p:cNvSpPr/>
          <p:nvPr/>
        </p:nvSpPr>
        <p:spPr>
          <a:xfrm>
            <a:off x="3211289" y="3397159"/>
            <a:ext cx="5279571" cy="326571"/>
          </a:xfrm>
          <a:custGeom>
            <a:avLst/>
            <a:gdLst>
              <a:gd name="connsiteX0" fmla="*/ 0 w 5279571"/>
              <a:gd name="connsiteY0" fmla="*/ 217714 h 326571"/>
              <a:gd name="connsiteX1" fmla="*/ 206828 w 5279571"/>
              <a:gd name="connsiteY1" fmla="*/ 87085 h 326571"/>
              <a:gd name="connsiteX2" fmla="*/ 631371 w 5279571"/>
              <a:gd name="connsiteY2" fmla="*/ 0 h 326571"/>
              <a:gd name="connsiteX3" fmla="*/ 1643743 w 5279571"/>
              <a:gd name="connsiteY3" fmla="*/ 152400 h 326571"/>
              <a:gd name="connsiteX4" fmla="*/ 2764971 w 5279571"/>
              <a:gd name="connsiteY4" fmla="*/ 272143 h 326571"/>
              <a:gd name="connsiteX5" fmla="*/ 3026228 w 5279571"/>
              <a:gd name="connsiteY5" fmla="*/ 326571 h 326571"/>
              <a:gd name="connsiteX6" fmla="*/ 4147457 w 5279571"/>
              <a:gd name="connsiteY6" fmla="*/ 250371 h 326571"/>
              <a:gd name="connsiteX7" fmla="*/ 4517571 w 5279571"/>
              <a:gd name="connsiteY7" fmla="*/ 141514 h 326571"/>
              <a:gd name="connsiteX8" fmla="*/ 5279571 w 5279571"/>
              <a:gd name="connsiteY8" fmla="*/ 304800 h 32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79571" h="326571">
                <a:moveTo>
                  <a:pt x="0" y="217714"/>
                </a:moveTo>
                <a:lnTo>
                  <a:pt x="206828" y="87085"/>
                </a:lnTo>
                <a:lnTo>
                  <a:pt x="631371" y="0"/>
                </a:lnTo>
                <a:lnTo>
                  <a:pt x="1643743" y="152400"/>
                </a:lnTo>
                <a:lnTo>
                  <a:pt x="2764971" y="272143"/>
                </a:lnTo>
                <a:lnTo>
                  <a:pt x="3026228" y="326571"/>
                </a:lnTo>
                <a:lnTo>
                  <a:pt x="4147457" y="250371"/>
                </a:lnTo>
                <a:lnTo>
                  <a:pt x="4517571" y="141514"/>
                </a:lnTo>
                <a:lnTo>
                  <a:pt x="5279571" y="304800"/>
                </a:lnTo>
              </a:path>
            </a:pathLst>
          </a:cu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p:cNvSpPr/>
          <p:nvPr/>
        </p:nvSpPr>
        <p:spPr>
          <a:xfrm>
            <a:off x="3211289" y="3543352"/>
            <a:ext cx="5279571" cy="326571"/>
          </a:xfrm>
          <a:custGeom>
            <a:avLst/>
            <a:gdLst>
              <a:gd name="connsiteX0" fmla="*/ 0 w 5279571"/>
              <a:gd name="connsiteY0" fmla="*/ 217714 h 326571"/>
              <a:gd name="connsiteX1" fmla="*/ 206828 w 5279571"/>
              <a:gd name="connsiteY1" fmla="*/ 87085 h 326571"/>
              <a:gd name="connsiteX2" fmla="*/ 631371 w 5279571"/>
              <a:gd name="connsiteY2" fmla="*/ 0 h 326571"/>
              <a:gd name="connsiteX3" fmla="*/ 1643743 w 5279571"/>
              <a:gd name="connsiteY3" fmla="*/ 152400 h 326571"/>
              <a:gd name="connsiteX4" fmla="*/ 2764971 w 5279571"/>
              <a:gd name="connsiteY4" fmla="*/ 272143 h 326571"/>
              <a:gd name="connsiteX5" fmla="*/ 3026228 w 5279571"/>
              <a:gd name="connsiteY5" fmla="*/ 326571 h 326571"/>
              <a:gd name="connsiteX6" fmla="*/ 4147457 w 5279571"/>
              <a:gd name="connsiteY6" fmla="*/ 250371 h 326571"/>
              <a:gd name="connsiteX7" fmla="*/ 4517571 w 5279571"/>
              <a:gd name="connsiteY7" fmla="*/ 141514 h 326571"/>
              <a:gd name="connsiteX8" fmla="*/ 5279571 w 5279571"/>
              <a:gd name="connsiteY8" fmla="*/ 304800 h 32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79571" h="326571">
                <a:moveTo>
                  <a:pt x="0" y="217714"/>
                </a:moveTo>
                <a:lnTo>
                  <a:pt x="206828" y="87085"/>
                </a:lnTo>
                <a:lnTo>
                  <a:pt x="631371" y="0"/>
                </a:lnTo>
                <a:lnTo>
                  <a:pt x="1643743" y="152400"/>
                </a:lnTo>
                <a:lnTo>
                  <a:pt x="2764971" y="272143"/>
                </a:lnTo>
                <a:lnTo>
                  <a:pt x="3026228" y="326571"/>
                </a:lnTo>
                <a:lnTo>
                  <a:pt x="4147457" y="250371"/>
                </a:lnTo>
                <a:lnTo>
                  <a:pt x="4517571" y="141514"/>
                </a:lnTo>
                <a:lnTo>
                  <a:pt x="5279571" y="304800"/>
                </a:lnTo>
              </a:path>
            </a:pathLst>
          </a:cu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p:cNvCxnSpPr/>
          <p:nvPr/>
        </p:nvCxnSpPr>
        <p:spPr>
          <a:xfrm>
            <a:off x="8482314" y="3845810"/>
            <a:ext cx="653143" cy="0"/>
          </a:xfrm>
          <a:prstGeom prst="straightConnector1">
            <a:avLst/>
          </a:prstGeom>
          <a:ln w="3175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9113682" y="3701956"/>
            <a:ext cx="0" cy="143854"/>
          </a:xfrm>
          <a:prstGeom prst="straightConnector1">
            <a:avLst/>
          </a:prstGeom>
          <a:ln w="3175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4" idx="0"/>
          </p:cNvCxnSpPr>
          <p:nvPr/>
        </p:nvCxnSpPr>
        <p:spPr>
          <a:xfrm flipV="1">
            <a:off x="3211286" y="3614873"/>
            <a:ext cx="0" cy="159013"/>
          </a:xfrm>
          <a:prstGeom prst="straightConnector1">
            <a:avLst/>
          </a:prstGeom>
          <a:ln w="31750">
            <a:solidFill>
              <a:srgbClr val="00B05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71774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dirty="0"/>
              <a:t>Vegetated Biofilter Design</a:t>
            </a:r>
          </a:p>
          <a:p>
            <a:r>
              <a:rPr lang="en-US" dirty="0">
                <a:solidFill>
                  <a:srgbClr val="FFFF00"/>
                </a:solidFill>
              </a:rPr>
              <a:t>Treatment Credit Considerations</a:t>
            </a:r>
          </a:p>
          <a:p>
            <a:r>
              <a:rPr lang="en-US" dirty="0"/>
              <a:t>Plan Components for Improved Construction</a:t>
            </a:r>
          </a:p>
          <a:p>
            <a:r>
              <a:rPr lang="en-US" dirty="0"/>
              <a:t>Performance Metrics / Maintenance</a:t>
            </a:r>
          </a:p>
          <a:p>
            <a:endParaRPr lang="en-US" dirty="0"/>
          </a:p>
        </p:txBody>
      </p:sp>
    </p:spTree>
    <p:extLst>
      <p:ext uri="{BB962C8B-B14F-4D97-AF65-F5344CB8AC3E}">
        <p14:creationId xmlns:p14="http://schemas.microsoft.com/office/powerpoint/2010/main" val="2653355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Vegetated Biofilter Treatment Credit</a:t>
            </a:r>
          </a:p>
        </p:txBody>
      </p:sp>
      <p:sp>
        <p:nvSpPr>
          <p:cNvPr id="3" name="Content Placeholder 2"/>
          <p:cNvSpPr>
            <a:spLocks noGrp="1"/>
          </p:cNvSpPr>
          <p:nvPr>
            <p:ph idx="1"/>
          </p:nvPr>
        </p:nvSpPr>
        <p:spPr/>
        <p:txBody>
          <a:bodyPr/>
          <a:lstStyle/>
          <a:p>
            <a:r>
              <a:rPr lang="en-US" dirty="0"/>
              <a:t>ODOT L&amp;D Vol 2, Section 1117.2.2</a:t>
            </a:r>
          </a:p>
          <a:p>
            <a:pPr marL="0" indent="0">
              <a:buNone/>
            </a:pPr>
            <a:r>
              <a:rPr lang="en-US" sz="2400" dirty="0"/>
              <a:t>Treatment Credit for Vegetated Biofilter is given to:</a:t>
            </a:r>
          </a:p>
          <a:p>
            <a:pPr>
              <a:buAutoNum type="arabicPeriod"/>
            </a:pPr>
            <a:r>
              <a:rPr lang="en-US" sz="2400" dirty="0"/>
              <a:t>Areas within the project limits that sheet flow off of the roadway into a grassed shoulder, grassed foreslope, and then into a grassed trapezoidal ditch sized as described above. (Tributary areas to a Vegetated Biofilter that do not meet this criteria, i.e. drainage from concentrated flow or outside project limits, must be included in the determination of the EBW, but do not receive treatment credit.)</a:t>
            </a:r>
          </a:p>
          <a:p>
            <a:pPr>
              <a:buAutoNum type="arabicPeriod"/>
            </a:pPr>
            <a:r>
              <a:rPr lang="en-US" sz="2400" dirty="0"/>
              <a:t>The area of the defined Vegetated Biofilter (the shoulder, foreslope, ditch bottom, and backslope) within the permanent right-of-way.</a:t>
            </a:r>
          </a:p>
        </p:txBody>
      </p:sp>
    </p:spTree>
    <p:extLst>
      <p:ext uri="{BB962C8B-B14F-4D97-AF65-F5344CB8AC3E}">
        <p14:creationId xmlns:p14="http://schemas.microsoft.com/office/powerpoint/2010/main" val="12377963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43"/>
          <p:cNvSpPr/>
          <p:nvPr/>
        </p:nvSpPr>
        <p:spPr>
          <a:xfrm>
            <a:off x="5403273" y="3241959"/>
            <a:ext cx="5737638" cy="2299859"/>
          </a:xfrm>
          <a:custGeom>
            <a:avLst/>
            <a:gdLst>
              <a:gd name="connsiteX0" fmla="*/ 0 w 5717309"/>
              <a:gd name="connsiteY0" fmla="*/ 18472 h 2299854"/>
              <a:gd name="connsiteX1" fmla="*/ 9236 w 5717309"/>
              <a:gd name="connsiteY1" fmla="*/ 2299854 h 2299854"/>
              <a:gd name="connsiteX2" fmla="*/ 5717309 w 5717309"/>
              <a:gd name="connsiteY2" fmla="*/ 2299854 h 2299854"/>
              <a:gd name="connsiteX3" fmla="*/ 5717309 w 5717309"/>
              <a:gd name="connsiteY3" fmla="*/ 0 h 2299854"/>
              <a:gd name="connsiteX4" fmla="*/ 0 w 5717309"/>
              <a:gd name="connsiteY4" fmla="*/ 18472 h 2299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7309" h="2299854">
                <a:moveTo>
                  <a:pt x="0" y="18472"/>
                </a:moveTo>
                <a:cubicBezTo>
                  <a:pt x="3079" y="778933"/>
                  <a:pt x="6157" y="1539393"/>
                  <a:pt x="9236" y="2299854"/>
                </a:cubicBezTo>
                <a:lnTo>
                  <a:pt x="5717309" y="2299854"/>
                </a:lnTo>
                <a:lnTo>
                  <a:pt x="5717309" y="0"/>
                </a:lnTo>
                <a:lnTo>
                  <a:pt x="0" y="18472"/>
                </a:lnTo>
                <a:close/>
              </a:path>
            </a:pathLst>
          </a:custGeom>
          <a:solidFill>
            <a:srgbClr val="FF0000">
              <a:alpha val="25000"/>
            </a:srgb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ight Arrow 31"/>
          <p:cNvSpPr/>
          <p:nvPr/>
        </p:nvSpPr>
        <p:spPr>
          <a:xfrm>
            <a:off x="11166760" y="4364165"/>
            <a:ext cx="838203" cy="214749"/>
          </a:xfrm>
          <a:prstGeom prst="rightArrow">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Vegetated Biofilter Credit Example</a:t>
            </a:r>
          </a:p>
        </p:txBody>
      </p:sp>
      <p:cxnSp>
        <p:nvCxnSpPr>
          <p:cNvPr id="5" name="Straight Connector 4"/>
          <p:cNvCxnSpPr/>
          <p:nvPr/>
        </p:nvCxnSpPr>
        <p:spPr>
          <a:xfrm>
            <a:off x="955964" y="2793996"/>
            <a:ext cx="10995891"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endCxn id="9" idx="0"/>
          </p:cNvCxnSpPr>
          <p:nvPr/>
        </p:nvCxnSpPr>
        <p:spPr>
          <a:xfrm flipV="1">
            <a:off x="942117" y="3680686"/>
            <a:ext cx="3680683" cy="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42117" y="3241959"/>
            <a:ext cx="11009738" cy="0"/>
          </a:xfrm>
          <a:prstGeom prst="line">
            <a:avLst/>
          </a:prstGeom>
          <a:ln w="508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Arc 8"/>
          <p:cNvSpPr/>
          <p:nvPr/>
        </p:nvSpPr>
        <p:spPr>
          <a:xfrm>
            <a:off x="4165600" y="3680686"/>
            <a:ext cx="914400" cy="974437"/>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Arc 9"/>
          <p:cNvSpPr/>
          <p:nvPr/>
        </p:nvSpPr>
        <p:spPr>
          <a:xfrm flipH="1">
            <a:off x="5740398" y="3689922"/>
            <a:ext cx="992909" cy="974437"/>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1" name="Straight Connector 10"/>
          <p:cNvCxnSpPr>
            <a:stCxn id="10" idx="0"/>
          </p:cNvCxnSpPr>
          <p:nvPr/>
        </p:nvCxnSpPr>
        <p:spPr>
          <a:xfrm flipV="1">
            <a:off x="6236853" y="3685308"/>
            <a:ext cx="4179007" cy="461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80000" y="4167904"/>
            <a:ext cx="0" cy="93518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740398" y="4163283"/>
            <a:ext cx="0" cy="93518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ight Arrow 18"/>
          <p:cNvSpPr/>
          <p:nvPr/>
        </p:nvSpPr>
        <p:spPr>
          <a:xfrm>
            <a:off x="6810659" y="4412649"/>
            <a:ext cx="838203" cy="214749"/>
          </a:xfrm>
          <a:prstGeom prst="rightArrow">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Arc 19"/>
          <p:cNvSpPr/>
          <p:nvPr/>
        </p:nvSpPr>
        <p:spPr>
          <a:xfrm>
            <a:off x="9944800" y="3682995"/>
            <a:ext cx="914400" cy="974437"/>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1" name="Straight Connector 20"/>
          <p:cNvCxnSpPr/>
          <p:nvPr/>
        </p:nvCxnSpPr>
        <p:spPr>
          <a:xfrm>
            <a:off x="10859200" y="4170213"/>
            <a:ext cx="0" cy="93518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10769600" y="4177140"/>
            <a:ext cx="166255" cy="551874"/>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c 22"/>
          <p:cNvSpPr/>
          <p:nvPr/>
        </p:nvSpPr>
        <p:spPr>
          <a:xfrm flipH="1">
            <a:off x="11503888" y="3680687"/>
            <a:ext cx="992909" cy="974437"/>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4" name="Straight Connector 23"/>
          <p:cNvCxnSpPr/>
          <p:nvPr/>
        </p:nvCxnSpPr>
        <p:spPr>
          <a:xfrm>
            <a:off x="11503888" y="4154048"/>
            <a:ext cx="0" cy="93518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11420759" y="4181757"/>
            <a:ext cx="166255" cy="551874"/>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Connector 28"/>
          <p:cNvCxnSpPr>
            <a:stCxn id="22" idx="0"/>
            <a:endCxn id="27" idx="0"/>
          </p:cNvCxnSpPr>
          <p:nvPr/>
        </p:nvCxnSpPr>
        <p:spPr>
          <a:xfrm>
            <a:off x="10852728" y="4177140"/>
            <a:ext cx="651159" cy="461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0841181" y="4722085"/>
            <a:ext cx="651159" cy="461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1" name="Right Arrow 30"/>
          <p:cNvSpPr/>
          <p:nvPr/>
        </p:nvSpPr>
        <p:spPr>
          <a:xfrm>
            <a:off x="8836670" y="4422470"/>
            <a:ext cx="838203" cy="214749"/>
          </a:xfrm>
          <a:prstGeom prst="rightArrow">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ight Arrow 32"/>
          <p:cNvSpPr/>
          <p:nvPr/>
        </p:nvSpPr>
        <p:spPr>
          <a:xfrm rot="10800000">
            <a:off x="3388368" y="4458844"/>
            <a:ext cx="838203" cy="214749"/>
          </a:xfrm>
          <a:prstGeom prst="rightArrow">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ight Arrow 33"/>
          <p:cNvSpPr/>
          <p:nvPr/>
        </p:nvSpPr>
        <p:spPr>
          <a:xfrm rot="10800000">
            <a:off x="1437405" y="4453077"/>
            <a:ext cx="838203" cy="214749"/>
          </a:xfrm>
          <a:prstGeom prst="rightArrow">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p:cNvCxnSpPr/>
          <p:nvPr/>
        </p:nvCxnSpPr>
        <p:spPr>
          <a:xfrm>
            <a:off x="6225303" y="4364165"/>
            <a:ext cx="4423770"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225303" y="4677051"/>
            <a:ext cx="4423770"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942117" y="4397656"/>
            <a:ext cx="3774906"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942117" y="4710542"/>
            <a:ext cx="3774906"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661891" y="1644073"/>
            <a:ext cx="2733964" cy="523220"/>
          </a:xfrm>
          <a:prstGeom prst="rect">
            <a:avLst/>
          </a:prstGeom>
          <a:noFill/>
        </p:spPr>
        <p:txBody>
          <a:bodyPr wrap="square" rtlCol="0">
            <a:spAutoFit/>
          </a:bodyPr>
          <a:lstStyle/>
          <a:p>
            <a:r>
              <a:rPr lang="en-US" sz="2800" b="1" dirty="0">
                <a:solidFill>
                  <a:srgbClr val="C00000"/>
                </a:solidFill>
              </a:rPr>
              <a:t>Drainage Area</a:t>
            </a:r>
          </a:p>
        </p:txBody>
      </p:sp>
      <p:cxnSp>
        <p:nvCxnSpPr>
          <p:cNvPr id="47" name="Straight Arrow Connector 46"/>
          <p:cNvCxnSpPr>
            <a:stCxn id="45" idx="2"/>
          </p:cNvCxnSpPr>
          <p:nvPr/>
        </p:nvCxnSpPr>
        <p:spPr>
          <a:xfrm>
            <a:off x="7028873" y="2167293"/>
            <a:ext cx="480291" cy="991543"/>
          </a:xfrm>
          <a:prstGeom prst="straightConnector1">
            <a:avLst/>
          </a:prstGeom>
          <a:ln w="508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31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43"/>
          <p:cNvSpPr/>
          <p:nvPr/>
        </p:nvSpPr>
        <p:spPr>
          <a:xfrm>
            <a:off x="5403273" y="3241959"/>
            <a:ext cx="5737638" cy="2299859"/>
          </a:xfrm>
          <a:custGeom>
            <a:avLst/>
            <a:gdLst>
              <a:gd name="connsiteX0" fmla="*/ 0 w 5717309"/>
              <a:gd name="connsiteY0" fmla="*/ 18472 h 2299854"/>
              <a:gd name="connsiteX1" fmla="*/ 9236 w 5717309"/>
              <a:gd name="connsiteY1" fmla="*/ 2299854 h 2299854"/>
              <a:gd name="connsiteX2" fmla="*/ 5717309 w 5717309"/>
              <a:gd name="connsiteY2" fmla="*/ 2299854 h 2299854"/>
              <a:gd name="connsiteX3" fmla="*/ 5717309 w 5717309"/>
              <a:gd name="connsiteY3" fmla="*/ 0 h 2299854"/>
              <a:gd name="connsiteX4" fmla="*/ 0 w 5717309"/>
              <a:gd name="connsiteY4" fmla="*/ 18472 h 2299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7309" h="2299854">
                <a:moveTo>
                  <a:pt x="0" y="18472"/>
                </a:moveTo>
                <a:cubicBezTo>
                  <a:pt x="3079" y="778933"/>
                  <a:pt x="6157" y="1539393"/>
                  <a:pt x="9236" y="2299854"/>
                </a:cubicBezTo>
                <a:lnTo>
                  <a:pt x="5717309" y="2299854"/>
                </a:lnTo>
                <a:lnTo>
                  <a:pt x="5717309" y="0"/>
                </a:lnTo>
                <a:lnTo>
                  <a:pt x="0" y="18472"/>
                </a:lnTo>
                <a:close/>
              </a:path>
            </a:pathLst>
          </a:custGeom>
          <a:solidFill>
            <a:srgbClr val="FF0000">
              <a:alpha val="25000"/>
            </a:srgb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ight Arrow 31"/>
          <p:cNvSpPr/>
          <p:nvPr/>
        </p:nvSpPr>
        <p:spPr>
          <a:xfrm>
            <a:off x="11166760" y="4364165"/>
            <a:ext cx="838203" cy="214749"/>
          </a:xfrm>
          <a:prstGeom prst="rightArrow">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Vegetated Biofilter Credit Example</a:t>
            </a:r>
          </a:p>
        </p:txBody>
      </p:sp>
      <p:cxnSp>
        <p:nvCxnSpPr>
          <p:cNvPr id="5" name="Straight Connector 4"/>
          <p:cNvCxnSpPr/>
          <p:nvPr/>
        </p:nvCxnSpPr>
        <p:spPr>
          <a:xfrm>
            <a:off x="955964" y="2793996"/>
            <a:ext cx="10995891"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endCxn id="9" idx="0"/>
          </p:cNvCxnSpPr>
          <p:nvPr/>
        </p:nvCxnSpPr>
        <p:spPr>
          <a:xfrm flipV="1">
            <a:off x="942117" y="3680686"/>
            <a:ext cx="3680683" cy="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42117" y="3241959"/>
            <a:ext cx="11009738" cy="0"/>
          </a:xfrm>
          <a:prstGeom prst="line">
            <a:avLst/>
          </a:prstGeom>
          <a:ln w="508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Arc 8"/>
          <p:cNvSpPr/>
          <p:nvPr/>
        </p:nvSpPr>
        <p:spPr>
          <a:xfrm>
            <a:off x="4165600" y="3680686"/>
            <a:ext cx="914400" cy="974437"/>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Arc 9"/>
          <p:cNvSpPr/>
          <p:nvPr/>
        </p:nvSpPr>
        <p:spPr>
          <a:xfrm flipH="1">
            <a:off x="5740398" y="3689922"/>
            <a:ext cx="992909" cy="974437"/>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1" name="Straight Connector 10"/>
          <p:cNvCxnSpPr>
            <a:stCxn id="10" idx="0"/>
          </p:cNvCxnSpPr>
          <p:nvPr/>
        </p:nvCxnSpPr>
        <p:spPr>
          <a:xfrm flipV="1">
            <a:off x="6236853" y="3685308"/>
            <a:ext cx="4179007" cy="461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80000" y="4167904"/>
            <a:ext cx="0" cy="93518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740398" y="4163283"/>
            <a:ext cx="0" cy="93518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ight Arrow 18"/>
          <p:cNvSpPr/>
          <p:nvPr/>
        </p:nvSpPr>
        <p:spPr>
          <a:xfrm>
            <a:off x="6810659" y="4412649"/>
            <a:ext cx="838203" cy="214749"/>
          </a:xfrm>
          <a:prstGeom prst="rightArrow">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Arc 19"/>
          <p:cNvSpPr/>
          <p:nvPr/>
        </p:nvSpPr>
        <p:spPr>
          <a:xfrm>
            <a:off x="9944800" y="3682995"/>
            <a:ext cx="914400" cy="974437"/>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1" name="Straight Connector 20"/>
          <p:cNvCxnSpPr/>
          <p:nvPr/>
        </p:nvCxnSpPr>
        <p:spPr>
          <a:xfrm>
            <a:off x="10859200" y="4170213"/>
            <a:ext cx="0" cy="93518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10769600" y="4177140"/>
            <a:ext cx="166255" cy="551874"/>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c 22"/>
          <p:cNvSpPr/>
          <p:nvPr/>
        </p:nvSpPr>
        <p:spPr>
          <a:xfrm flipH="1">
            <a:off x="11503888" y="3680687"/>
            <a:ext cx="992909" cy="974437"/>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4" name="Straight Connector 23"/>
          <p:cNvCxnSpPr/>
          <p:nvPr/>
        </p:nvCxnSpPr>
        <p:spPr>
          <a:xfrm>
            <a:off x="11503888" y="4154048"/>
            <a:ext cx="0" cy="93518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11420759" y="4181757"/>
            <a:ext cx="166255" cy="551874"/>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Connector 28"/>
          <p:cNvCxnSpPr>
            <a:stCxn id="22" idx="0"/>
            <a:endCxn id="27" idx="0"/>
          </p:cNvCxnSpPr>
          <p:nvPr/>
        </p:nvCxnSpPr>
        <p:spPr>
          <a:xfrm>
            <a:off x="10852728" y="4177140"/>
            <a:ext cx="651159" cy="461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0841181" y="4722085"/>
            <a:ext cx="651159" cy="461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1" name="Right Arrow 30"/>
          <p:cNvSpPr/>
          <p:nvPr/>
        </p:nvSpPr>
        <p:spPr>
          <a:xfrm>
            <a:off x="8836670" y="4422470"/>
            <a:ext cx="838203" cy="214749"/>
          </a:xfrm>
          <a:prstGeom prst="rightArrow">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ight Arrow 32"/>
          <p:cNvSpPr/>
          <p:nvPr/>
        </p:nvSpPr>
        <p:spPr>
          <a:xfrm rot="10800000">
            <a:off x="3388368" y="4458844"/>
            <a:ext cx="838203" cy="214749"/>
          </a:xfrm>
          <a:prstGeom prst="rightArrow">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ight Arrow 33"/>
          <p:cNvSpPr/>
          <p:nvPr/>
        </p:nvSpPr>
        <p:spPr>
          <a:xfrm rot="10800000">
            <a:off x="1437405" y="4453077"/>
            <a:ext cx="838203" cy="214749"/>
          </a:xfrm>
          <a:prstGeom prst="rightArrow">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p:cNvCxnSpPr/>
          <p:nvPr/>
        </p:nvCxnSpPr>
        <p:spPr>
          <a:xfrm>
            <a:off x="6225303" y="4307015"/>
            <a:ext cx="4423770"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225303" y="4791351"/>
            <a:ext cx="4423770"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942117" y="4397656"/>
            <a:ext cx="3774906"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942117" y="4710542"/>
            <a:ext cx="3774906"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661891" y="1644073"/>
            <a:ext cx="2733964" cy="523220"/>
          </a:xfrm>
          <a:prstGeom prst="rect">
            <a:avLst/>
          </a:prstGeom>
          <a:noFill/>
        </p:spPr>
        <p:txBody>
          <a:bodyPr wrap="square" rtlCol="0">
            <a:spAutoFit/>
          </a:bodyPr>
          <a:lstStyle/>
          <a:p>
            <a:r>
              <a:rPr lang="en-US" sz="2800" b="1" dirty="0">
                <a:solidFill>
                  <a:srgbClr val="C00000"/>
                </a:solidFill>
              </a:rPr>
              <a:t>Drainage Area</a:t>
            </a:r>
          </a:p>
        </p:txBody>
      </p:sp>
      <p:cxnSp>
        <p:nvCxnSpPr>
          <p:cNvPr id="47" name="Straight Arrow Connector 46"/>
          <p:cNvCxnSpPr>
            <a:stCxn id="45" idx="2"/>
          </p:cNvCxnSpPr>
          <p:nvPr/>
        </p:nvCxnSpPr>
        <p:spPr>
          <a:xfrm>
            <a:off x="7028873" y="2167293"/>
            <a:ext cx="480291" cy="991543"/>
          </a:xfrm>
          <a:prstGeom prst="straightConnector1">
            <a:avLst/>
          </a:prstGeom>
          <a:ln w="508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594099" y="5753569"/>
            <a:ext cx="4483101" cy="523220"/>
          </a:xfrm>
          <a:prstGeom prst="rect">
            <a:avLst/>
          </a:prstGeom>
          <a:noFill/>
        </p:spPr>
        <p:txBody>
          <a:bodyPr wrap="square" rtlCol="0">
            <a:spAutoFit/>
          </a:bodyPr>
          <a:lstStyle/>
          <a:p>
            <a:r>
              <a:rPr lang="en-US" sz="2800" b="1" dirty="0">
                <a:solidFill>
                  <a:srgbClr val="C00000"/>
                </a:solidFill>
              </a:rPr>
              <a:t>Enhanced Bankfull Width</a:t>
            </a:r>
          </a:p>
        </p:txBody>
      </p:sp>
      <p:cxnSp>
        <p:nvCxnSpPr>
          <p:cNvPr id="36" name="Straight Arrow Connector 35"/>
          <p:cNvCxnSpPr/>
          <p:nvPr/>
        </p:nvCxnSpPr>
        <p:spPr>
          <a:xfrm flipV="1">
            <a:off x="6365947" y="4867275"/>
            <a:ext cx="749228" cy="886296"/>
          </a:xfrm>
          <a:prstGeom prst="straightConnector1">
            <a:avLst/>
          </a:prstGeom>
          <a:ln w="508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648862" y="5016575"/>
            <a:ext cx="3727090" cy="523220"/>
          </a:xfrm>
          <a:prstGeom prst="rect">
            <a:avLst/>
          </a:prstGeom>
          <a:noFill/>
        </p:spPr>
        <p:txBody>
          <a:bodyPr wrap="square" rtlCol="0">
            <a:spAutoFit/>
          </a:bodyPr>
          <a:lstStyle/>
          <a:p>
            <a:r>
              <a:rPr lang="en-US" sz="2800" b="1" dirty="0"/>
              <a:t>Treatment Credit</a:t>
            </a:r>
          </a:p>
        </p:txBody>
      </p:sp>
    </p:spTree>
    <p:extLst>
      <p:ext uri="{BB962C8B-B14F-4D97-AF65-F5344CB8AC3E}">
        <p14:creationId xmlns:p14="http://schemas.microsoft.com/office/powerpoint/2010/main" val="173644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34"/>
          <p:cNvSpPr/>
          <p:nvPr/>
        </p:nvSpPr>
        <p:spPr>
          <a:xfrm>
            <a:off x="800099" y="3241959"/>
            <a:ext cx="4586081" cy="2299859"/>
          </a:xfrm>
          <a:custGeom>
            <a:avLst/>
            <a:gdLst>
              <a:gd name="connsiteX0" fmla="*/ 0 w 5717309"/>
              <a:gd name="connsiteY0" fmla="*/ 18472 h 2299854"/>
              <a:gd name="connsiteX1" fmla="*/ 9236 w 5717309"/>
              <a:gd name="connsiteY1" fmla="*/ 2299854 h 2299854"/>
              <a:gd name="connsiteX2" fmla="*/ 5717309 w 5717309"/>
              <a:gd name="connsiteY2" fmla="*/ 2299854 h 2299854"/>
              <a:gd name="connsiteX3" fmla="*/ 5717309 w 5717309"/>
              <a:gd name="connsiteY3" fmla="*/ 0 h 2299854"/>
              <a:gd name="connsiteX4" fmla="*/ 0 w 5717309"/>
              <a:gd name="connsiteY4" fmla="*/ 18472 h 2299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7309" h="2299854">
                <a:moveTo>
                  <a:pt x="0" y="18472"/>
                </a:moveTo>
                <a:cubicBezTo>
                  <a:pt x="3079" y="778933"/>
                  <a:pt x="6157" y="1539393"/>
                  <a:pt x="9236" y="2299854"/>
                </a:cubicBezTo>
                <a:lnTo>
                  <a:pt x="5717309" y="2299854"/>
                </a:lnTo>
                <a:lnTo>
                  <a:pt x="5717309" y="0"/>
                </a:lnTo>
                <a:lnTo>
                  <a:pt x="0" y="18472"/>
                </a:lnTo>
                <a:close/>
              </a:path>
            </a:pathLst>
          </a:custGeom>
          <a:solidFill>
            <a:srgbClr val="FF0000">
              <a:alpha val="25000"/>
            </a:srgb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43"/>
          <p:cNvSpPr/>
          <p:nvPr/>
        </p:nvSpPr>
        <p:spPr>
          <a:xfrm>
            <a:off x="5403273" y="3241959"/>
            <a:ext cx="5737638" cy="2299859"/>
          </a:xfrm>
          <a:custGeom>
            <a:avLst/>
            <a:gdLst>
              <a:gd name="connsiteX0" fmla="*/ 0 w 5717309"/>
              <a:gd name="connsiteY0" fmla="*/ 18472 h 2299854"/>
              <a:gd name="connsiteX1" fmla="*/ 9236 w 5717309"/>
              <a:gd name="connsiteY1" fmla="*/ 2299854 h 2299854"/>
              <a:gd name="connsiteX2" fmla="*/ 5717309 w 5717309"/>
              <a:gd name="connsiteY2" fmla="*/ 2299854 h 2299854"/>
              <a:gd name="connsiteX3" fmla="*/ 5717309 w 5717309"/>
              <a:gd name="connsiteY3" fmla="*/ 0 h 2299854"/>
              <a:gd name="connsiteX4" fmla="*/ 0 w 5717309"/>
              <a:gd name="connsiteY4" fmla="*/ 18472 h 2299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7309" h="2299854">
                <a:moveTo>
                  <a:pt x="0" y="18472"/>
                </a:moveTo>
                <a:cubicBezTo>
                  <a:pt x="3079" y="778933"/>
                  <a:pt x="6157" y="1539393"/>
                  <a:pt x="9236" y="2299854"/>
                </a:cubicBezTo>
                <a:lnTo>
                  <a:pt x="5717309" y="2299854"/>
                </a:lnTo>
                <a:lnTo>
                  <a:pt x="5717309" y="0"/>
                </a:lnTo>
                <a:lnTo>
                  <a:pt x="0" y="18472"/>
                </a:lnTo>
                <a:close/>
              </a:path>
            </a:pathLst>
          </a:custGeom>
          <a:solidFill>
            <a:srgbClr val="FF0000">
              <a:alpha val="25000"/>
            </a:srgb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ight Arrow 31"/>
          <p:cNvSpPr/>
          <p:nvPr/>
        </p:nvSpPr>
        <p:spPr>
          <a:xfrm>
            <a:off x="11166760" y="4364165"/>
            <a:ext cx="838203" cy="214749"/>
          </a:xfrm>
          <a:prstGeom prst="rightArrow">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Vegetated Biofilter Credit Example</a:t>
            </a:r>
          </a:p>
        </p:txBody>
      </p:sp>
      <p:cxnSp>
        <p:nvCxnSpPr>
          <p:cNvPr id="5" name="Straight Connector 4"/>
          <p:cNvCxnSpPr/>
          <p:nvPr/>
        </p:nvCxnSpPr>
        <p:spPr>
          <a:xfrm>
            <a:off x="955964" y="2793996"/>
            <a:ext cx="10995891"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endCxn id="9" idx="0"/>
          </p:cNvCxnSpPr>
          <p:nvPr/>
        </p:nvCxnSpPr>
        <p:spPr>
          <a:xfrm flipV="1">
            <a:off x="942117" y="3680686"/>
            <a:ext cx="3680683" cy="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42117" y="3241959"/>
            <a:ext cx="11009738" cy="0"/>
          </a:xfrm>
          <a:prstGeom prst="line">
            <a:avLst/>
          </a:prstGeom>
          <a:ln w="508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Arc 8"/>
          <p:cNvSpPr/>
          <p:nvPr/>
        </p:nvSpPr>
        <p:spPr>
          <a:xfrm>
            <a:off x="4165600" y="3680686"/>
            <a:ext cx="914400" cy="974437"/>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Arc 9"/>
          <p:cNvSpPr/>
          <p:nvPr/>
        </p:nvSpPr>
        <p:spPr>
          <a:xfrm flipH="1">
            <a:off x="5740398" y="3689922"/>
            <a:ext cx="992909" cy="974437"/>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1" name="Straight Connector 10"/>
          <p:cNvCxnSpPr>
            <a:stCxn id="10" idx="0"/>
          </p:cNvCxnSpPr>
          <p:nvPr/>
        </p:nvCxnSpPr>
        <p:spPr>
          <a:xfrm flipV="1">
            <a:off x="6236853" y="3685308"/>
            <a:ext cx="4179007" cy="461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80000" y="4167904"/>
            <a:ext cx="0" cy="93518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740398" y="4163283"/>
            <a:ext cx="0" cy="93518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ight Arrow 18"/>
          <p:cNvSpPr/>
          <p:nvPr/>
        </p:nvSpPr>
        <p:spPr>
          <a:xfrm>
            <a:off x="6810659" y="4412649"/>
            <a:ext cx="838203" cy="214749"/>
          </a:xfrm>
          <a:prstGeom prst="rightArrow">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Arc 19"/>
          <p:cNvSpPr/>
          <p:nvPr/>
        </p:nvSpPr>
        <p:spPr>
          <a:xfrm>
            <a:off x="9944800" y="3682995"/>
            <a:ext cx="914400" cy="974437"/>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1" name="Straight Connector 20"/>
          <p:cNvCxnSpPr/>
          <p:nvPr/>
        </p:nvCxnSpPr>
        <p:spPr>
          <a:xfrm>
            <a:off x="10859200" y="4170213"/>
            <a:ext cx="0" cy="93518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10769600" y="4177140"/>
            <a:ext cx="166255" cy="551874"/>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c 22"/>
          <p:cNvSpPr/>
          <p:nvPr/>
        </p:nvSpPr>
        <p:spPr>
          <a:xfrm flipH="1">
            <a:off x="11503888" y="3680687"/>
            <a:ext cx="992909" cy="974437"/>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4" name="Straight Connector 23"/>
          <p:cNvCxnSpPr/>
          <p:nvPr/>
        </p:nvCxnSpPr>
        <p:spPr>
          <a:xfrm>
            <a:off x="11503888" y="4154048"/>
            <a:ext cx="0" cy="93518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11420759" y="4181757"/>
            <a:ext cx="166255" cy="551874"/>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Connector 28"/>
          <p:cNvCxnSpPr>
            <a:stCxn id="22" idx="0"/>
            <a:endCxn id="27" idx="0"/>
          </p:cNvCxnSpPr>
          <p:nvPr/>
        </p:nvCxnSpPr>
        <p:spPr>
          <a:xfrm>
            <a:off x="10852728" y="4177140"/>
            <a:ext cx="651159" cy="461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0841181" y="4722085"/>
            <a:ext cx="651159" cy="461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1" name="Right Arrow 30"/>
          <p:cNvSpPr/>
          <p:nvPr/>
        </p:nvSpPr>
        <p:spPr>
          <a:xfrm>
            <a:off x="8836670" y="4422470"/>
            <a:ext cx="838203" cy="214749"/>
          </a:xfrm>
          <a:prstGeom prst="rightArrow">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p:cNvCxnSpPr/>
          <p:nvPr/>
        </p:nvCxnSpPr>
        <p:spPr>
          <a:xfrm>
            <a:off x="6225303" y="4307015"/>
            <a:ext cx="4423770"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225303" y="4791351"/>
            <a:ext cx="4423770"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942117" y="4397656"/>
            <a:ext cx="3774906"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942117" y="4710542"/>
            <a:ext cx="3774906"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661891" y="1644073"/>
            <a:ext cx="3091584" cy="523220"/>
          </a:xfrm>
          <a:prstGeom prst="rect">
            <a:avLst/>
          </a:prstGeom>
          <a:noFill/>
        </p:spPr>
        <p:txBody>
          <a:bodyPr wrap="square" rtlCol="0">
            <a:spAutoFit/>
          </a:bodyPr>
          <a:lstStyle/>
          <a:p>
            <a:r>
              <a:rPr lang="en-US" sz="2800" b="1" dirty="0">
                <a:solidFill>
                  <a:srgbClr val="C00000"/>
                </a:solidFill>
              </a:rPr>
              <a:t>Drainage Area #1</a:t>
            </a:r>
          </a:p>
        </p:txBody>
      </p:sp>
      <p:cxnSp>
        <p:nvCxnSpPr>
          <p:cNvPr id="36" name="Straight Arrow Connector 35"/>
          <p:cNvCxnSpPr/>
          <p:nvPr/>
        </p:nvCxnSpPr>
        <p:spPr>
          <a:xfrm>
            <a:off x="7028873" y="2167293"/>
            <a:ext cx="480291" cy="991543"/>
          </a:xfrm>
          <a:prstGeom prst="straightConnector1">
            <a:avLst/>
          </a:prstGeom>
          <a:ln w="508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979054" y="1723950"/>
            <a:ext cx="3091584" cy="523220"/>
          </a:xfrm>
          <a:prstGeom prst="rect">
            <a:avLst/>
          </a:prstGeom>
          <a:noFill/>
        </p:spPr>
        <p:txBody>
          <a:bodyPr wrap="square" rtlCol="0">
            <a:spAutoFit/>
          </a:bodyPr>
          <a:lstStyle/>
          <a:p>
            <a:r>
              <a:rPr lang="en-US" sz="2800" b="1" dirty="0">
                <a:solidFill>
                  <a:srgbClr val="C00000"/>
                </a:solidFill>
              </a:rPr>
              <a:t>Drainage Area #2</a:t>
            </a:r>
          </a:p>
        </p:txBody>
      </p:sp>
      <p:cxnSp>
        <p:nvCxnSpPr>
          <p:cNvPr id="42" name="Straight Arrow Connector 41"/>
          <p:cNvCxnSpPr/>
          <p:nvPr/>
        </p:nvCxnSpPr>
        <p:spPr>
          <a:xfrm>
            <a:off x="2346036" y="2247170"/>
            <a:ext cx="480291" cy="991543"/>
          </a:xfrm>
          <a:prstGeom prst="straightConnector1">
            <a:avLst/>
          </a:prstGeom>
          <a:ln w="508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4997548" y="4231673"/>
            <a:ext cx="166255" cy="551874"/>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p:cNvSpPr/>
          <p:nvPr/>
        </p:nvSpPr>
        <p:spPr>
          <a:xfrm>
            <a:off x="5648707" y="4236290"/>
            <a:ext cx="166255" cy="551874"/>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9" name="Straight Connector 48"/>
          <p:cNvCxnSpPr>
            <a:stCxn id="46" idx="0"/>
            <a:endCxn id="48" idx="0"/>
          </p:cNvCxnSpPr>
          <p:nvPr/>
        </p:nvCxnSpPr>
        <p:spPr>
          <a:xfrm>
            <a:off x="5080676" y="4231673"/>
            <a:ext cx="651159" cy="461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069129" y="4776618"/>
            <a:ext cx="651159" cy="461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1" name="Right Arrow 50"/>
          <p:cNvSpPr/>
          <p:nvPr/>
        </p:nvSpPr>
        <p:spPr>
          <a:xfrm>
            <a:off x="1314927" y="4434878"/>
            <a:ext cx="838203" cy="214749"/>
          </a:xfrm>
          <a:prstGeom prst="rightArrow">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ight Arrow 51"/>
          <p:cNvSpPr/>
          <p:nvPr/>
        </p:nvSpPr>
        <p:spPr>
          <a:xfrm>
            <a:off x="3340938" y="4444699"/>
            <a:ext cx="838203" cy="214749"/>
          </a:xfrm>
          <a:prstGeom prst="rightArrow">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8162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34"/>
          <p:cNvSpPr/>
          <p:nvPr/>
        </p:nvSpPr>
        <p:spPr>
          <a:xfrm>
            <a:off x="800099" y="3241959"/>
            <a:ext cx="4586081" cy="2299859"/>
          </a:xfrm>
          <a:custGeom>
            <a:avLst/>
            <a:gdLst>
              <a:gd name="connsiteX0" fmla="*/ 0 w 5717309"/>
              <a:gd name="connsiteY0" fmla="*/ 18472 h 2299854"/>
              <a:gd name="connsiteX1" fmla="*/ 9236 w 5717309"/>
              <a:gd name="connsiteY1" fmla="*/ 2299854 h 2299854"/>
              <a:gd name="connsiteX2" fmla="*/ 5717309 w 5717309"/>
              <a:gd name="connsiteY2" fmla="*/ 2299854 h 2299854"/>
              <a:gd name="connsiteX3" fmla="*/ 5717309 w 5717309"/>
              <a:gd name="connsiteY3" fmla="*/ 0 h 2299854"/>
              <a:gd name="connsiteX4" fmla="*/ 0 w 5717309"/>
              <a:gd name="connsiteY4" fmla="*/ 18472 h 2299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7309" h="2299854">
                <a:moveTo>
                  <a:pt x="0" y="18472"/>
                </a:moveTo>
                <a:cubicBezTo>
                  <a:pt x="3079" y="778933"/>
                  <a:pt x="6157" y="1539393"/>
                  <a:pt x="9236" y="2299854"/>
                </a:cubicBezTo>
                <a:lnTo>
                  <a:pt x="5717309" y="2299854"/>
                </a:lnTo>
                <a:lnTo>
                  <a:pt x="5717309" y="0"/>
                </a:lnTo>
                <a:lnTo>
                  <a:pt x="0" y="18472"/>
                </a:lnTo>
                <a:close/>
              </a:path>
            </a:pathLst>
          </a:custGeom>
          <a:solidFill>
            <a:srgbClr val="FF0000">
              <a:alpha val="25000"/>
            </a:srgb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1171422" y="4821200"/>
            <a:ext cx="3727090" cy="523220"/>
          </a:xfrm>
          <a:prstGeom prst="rect">
            <a:avLst/>
          </a:prstGeom>
          <a:noFill/>
        </p:spPr>
        <p:txBody>
          <a:bodyPr wrap="square" rtlCol="0">
            <a:spAutoFit/>
          </a:bodyPr>
          <a:lstStyle/>
          <a:p>
            <a:r>
              <a:rPr lang="en-US" sz="2800" b="1" dirty="0"/>
              <a:t>Treatment Credit</a:t>
            </a:r>
          </a:p>
        </p:txBody>
      </p:sp>
      <p:sp>
        <p:nvSpPr>
          <p:cNvPr id="44" name="Freeform 43"/>
          <p:cNvSpPr/>
          <p:nvPr/>
        </p:nvSpPr>
        <p:spPr>
          <a:xfrm>
            <a:off x="5403273" y="3241959"/>
            <a:ext cx="5737638" cy="2299859"/>
          </a:xfrm>
          <a:custGeom>
            <a:avLst/>
            <a:gdLst>
              <a:gd name="connsiteX0" fmla="*/ 0 w 5717309"/>
              <a:gd name="connsiteY0" fmla="*/ 18472 h 2299854"/>
              <a:gd name="connsiteX1" fmla="*/ 9236 w 5717309"/>
              <a:gd name="connsiteY1" fmla="*/ 2299854 h 2299854"/>
              <a:gd name="connsiteX2" fmla="*/ 5717309 w 5717309"/>
              <a:gd name="connsiteY2" fmla="*/ 2299854 h 2299854"/>
              <a:gd name="connsiteX3" fmla="*/ 5717309 w 5717309"/>
              <a:gd name="connsiteY3" fmla="*/ 0 h 2299854"/>
              <a:gd name="connsiteX4" fmla="*/ 0 w 5717309"/>
              <a:gd name="connsiteY4" fmla="*/ 18472 h 2299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7309" h="2299854">
                <a:moveTo>
                  <a:pt x="0" y="18472"/>
                </a:moveTo>
                <a:cubicBezTo>
                  <a:pt x="3079" y="778933"/>
                  <a:pt x="6157" y="1539393"/>
                  <a:pt x="9236" y="2299854"/>
                </a:cubicBezTo>
                <a:lnTo>
                  <a:pt x="5717309" y="2299854"/>
                </a:lnTo>
                <a:lnTo>
                  <a:pt x="5717309" y="0"/>
                </a:lnTo>
                <a:lnTo>
                  <a:pt x="0" y="18472"/>
                </a:lnTo>
                <a:close/>
              </a:path>
            </a:pathLst>
          </a:custGeom>
          <a:solidFill>
            <a:srgbClr val="FF0000">
              <a:alpha val="25000"/>
            </a:srgb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ight Arrow 31"/>
          <p:cNvSpPr/>
          <p:nvPr/>
        </p:nvSpPr>
        <p:spPr>
          <a:xfrm>
            <a:off x="11166760" y="4364165"/>
            <a:ext cx="838203" cy="214749"/>
          </a:xfrm>
          <a:prstGeom prst="rightArrow">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Vegetated Biofilter Credit Example</a:t>
            </a:r>
          </a:p>
        </p:txBody>
      </p:sp>
      <p:cxnSp>
        <p:nvCxnSpPr>
          <p:cNvPr id="5" name="Straight Connector 4"/>
          <p:cNvCxnSpPr/>
          <p:nvPr/>
        </p:nvCxnSpPr>
        <p:spPr>
          <a:xfrm>
            <a:off x="955964" y="2793996"/>
            <a:ext cx="10995891"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endCxn id="9" idx="0"/>
          </p:cNvCxnSpPr>
          <p:nvPr/>
        </p:nvCxnSpPr>
        <p:spPr>
          <a:xfrm flipV="1">
            <a:off x="942117" y="3680686"/>
            <a:ext cx="3680683" cy="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42117" y="3241959"/>
            <a:ext cx="11009738" cy="0"/>
          </a:xfrm>
          <a:prstGeom prst="line">
            <a:avLst/>
          </a:prstGeom>
          <a:ln w="508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Arc 8"/>
          <p:cNvSpPr/>
          <p:nvPr/>
        </p:nvSpPr>
        <p:spPr>
          <a:xfrm>
            <a:off x="4165600" y="3680686"/>
            <a:ext cx="914400" cy="974437"/>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Arc 9"/>
          <p:cNvSpPr/>
          <p:nvPr/>
        </p:nvSpPr>
        <p:spPr>
          <a:xfrm flipH="1">
            <a:off x="5740398" y="3689922"/>
            <a:ext cx="992909" cy="974437"/>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1" name="Straight Connector 10"/>
          <p:cNvCxnSpPr>
            <a:stCxn id="10" idx="0"/>
          </p:cNvCxnSpPr>
          <p:nvPr/>
        </p:nvCxnSpPr>
        <p:spPr>
          <a:xfrm flipV="1">
            <a:off x="6236853" y="3685308"/>
            <a:ext cx="4179007" cy="461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80000" y="4167904"/>
            <a:ext cx="0" cy="93518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740398" y="4163283"/>
            <a:ext cx="0" cy="93518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ight Arrow 18"/>
          <p:cNvSpPr/>
          <p:nvPr/>
        </p:nvSpPr>
        <p:spPr>
          <a:xfrm>
            <a:off x="6810659" y="4412649"/>
            <a:ext cx="838203" cy="214749"/>
          </a:xfrm>
          <a:prstGeom prst="rightArrow">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Arc 19"/>
          <p:cNvSpPr/>
          <p:nvPr/>
        </p:nvSpPr>
        <p:spPr>
          <a:xfrm>
            <a:off x="9944800" y="3682995"/>
            <a:ext cx="914400" cy="974437"/>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1" name="Straight Connector 20"/>
          <p:cNvCxnSpPr/>
          <p:nvPr/>
        </p:nvCxnSpPr>
        <p:spPr>
          <a:xfrm>
            <a:off x="10859200" y="4170213"/>
            <a:ext cx="0" cy="93518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10769600" y="4177140"/>
            <a:ext cx="166255" cy="551874"/>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c 22"/>
          <p:cNvSpPr/>
          <p:nvPr/>
        </p:nvSpPr>
        <p:spPr>
          <a:xfrm flipH="1">
            <a:off x="11503888" y="3680687"/>
            <a:ext cx="992909" cy="974437"/>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4" name="Straight Connector 23"/>
          <p:cNvCxnSpPr/>
          <p:nvPr/>
        </p:nvCxnSpPr>
        <p:spPr>
          <a:xfrm>
            <a:off x="11503888" y="4154048"/>
            <a:ext cx="0" cy="93518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11420759" y="4181757"/>
            <a:ext cx="166255" cy="551874"/>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Connector 28"/>
          <p:cNvCxnSpPr>
            <a:stCxn id="22" idx="0"/>
            <a:endCxn id="27" idx="0"/>
          </p:cNvCxnSpPr>
          <p:nvPr/>
        </p:nvCxnSpPr>
        <p:spPr>
          <a:xfrm>
            <a:off x="10852728" y="4177140"/>
            <a:ext cx="651159" cy="461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0841181" y="4722085"/>
            <a:ext cx="651159" cy="461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1" name="Right Arrow 30"/>
          <p:cNvSpPr/>
          <p:nvPr/>
        </p:nvSpPr>
        <p:spPr>
          <a:xfrm>
            <a:off x="8836670" y="4422470"/>
            <a:ext cx="838203" cy="214749"/>
          </a:xfrm>
          <a:prstGeom prst="rightArrow">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p:cNvCxnSpPr/>
          <p:nvPr/>
        </p:nvCxnSpPr>
        <p:spPr>
          <a:xfrm>
            <a:off x="6225303" y="4249865"/>
            <a:ext cx="4423770"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225303" y="4962801"/>
            <a:ext cx="4423770"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942117" y="4340506"/>
            <a:ext cx="3774906"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942117" y="4824842"/>
            <a:ext cx="3774906"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661891" y="1644073"/>
            <a:ext cx="3091584" cy="523220"/>
          </a:xfrm>
          <a:prstGeom prst="rect">
            <a:avLst/>
          </a:prstGeom>
          <a:noFill/>
        </p:spPr>
        <p:txBody>
          <a:bodyPr wrap="square" rtlCol="0">
            <a:spAutoFit/>
          </a:bodyPr>
          <a:lstStyle/>
          <a:p>
            <a:r>
              <a:rPr lang="en-US" sz="2800" b="1" dirty="0">
                <a:solidFill>
                  <a:srgbClr val="C00000"/>
                </a:solidFill>
              </a:rPr>
              <a:t>Drainage Area #1</a:t>
            </a:r>
          </a:p>
        </p:txBody>
      </p:sp>
      <p:cxnSp>
        <p:nvCxnSpPr>
          <p:cNvPr id="36" name="Straight Arrow Connector 35"/>
          <p:cNvCxnSpPr/>
          <p:nvPr/>
        </p:nvCxnSpPr>
        <p:spPr>
          <a:xfrm>
            <a:off x="7028873" y="2167293"/>
            <a:ext cx="480291" cy="991543"/>
          </a:xfrm>
          <a:prstGeom prst="straightConnector1">
            <a:avLst/>
          </a:prstGeom>
          <a:ln w="508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979054" y="1723950"/>
            <a:ext cx="3091584" cy="523220"/>
          </a:xfrm>
          <a:prstGeom prst="rect">
            <a:avLst/>
          </a:prstGeom>
          <a:noFill/>
        </p:spPr>
        <p:txBody>
          <a:bodyPr wrap="square" rtlCol="0">
            <a:spAutoFit/>
          </a:bodyPr>
          <a:lstStyle/>
          <a:p>
            <a:r>
              <a:rPr lang="en-US" sz="2800" b="1" dirty="0">
                <a:solidFill>
                  <a:srgbClr val="C00000"/>
                </a:solidFill>
              </a:rPr>
              <a:t>Drainage Area #2</a:t>
            </a:r>
          </a:p>
        </p:txBody>
      </p:sp>
      <p:cxnSp>
        <p:nvCxnSpPr>
          <p:cNvPr id="42" name="Straight Arrow Connector 41"/>
          <p:cNvCxnSpPr/>
          <p:nvPr/>
        </p:nvCxnSpPr>
        <p:spPr>
          <a:xfrm>
            <a:off x="2346036" y="2247170"/>
            <a:ext cx="480291" cy="991543"/>
          </a:xfrm>
          <a:prstGeom prst="straightConnector1">
            <a:avLst/>
          </a:prstGeom>
          <a:ln w="508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4997548" y="4231673"/>
            <a:ext cx="166255" cy="551874"/>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p:cNvSpPr/>
          <p:nvPr/>
        </p:nvSpPr>
        <p:spPr>
          <a:xfrm>
            <a:off x="5648707" y="4236290"/>
            <a:ext cx="166255" cy="551874"/>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9" name="Straight Connector 48"/>
          <p:cNvCxnSpPr>
            <a:stCxn id="46" idx="0"/>
            <a:endCxn id="48" idx="0"/>
          </p:cNvCxnSpPr>
          <p:nvPr/>
        </p:nvCxnSpPr>
        <p:spPr>
          <a:xfrm>
            <a:off x="5080676" y="4231673"/>
            <a:ext cx="651159" cy="461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069129" y="4776618"/>
            <a:ext cx="651159" cy="461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1" name="Right Arrow 50"/>
          <p:cNvSpPr/>
          <p:nvPr/>
        </p:nvSpPr>
        <p:spPr>
          <a:xfrm>
            <a:off x="1314927" y="4434878"/>
            <a:ext cx="838203" cy="214749"/>
          </a:xfrm>
          <a:prstGeom prst="rightArrow">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ight Arrow 51"/>
          <p:cNvSpPr/>
          <p:nvPr/>
        </p:nvSpPr>
        <p:spPr>
          <a:xfrm>
            <a:off x="3340938" y="4444699"/>
            <a:ext cx="838203" cy="214749"/>
          </a:xfrm>
          <a:prstGeom prst="rightArrow">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3594099" y="5753569"/>
            <a:ext cx="4483101" cy="523220"/>
          </a:xfrm>
          <a:prstGeom prst="rect">
            <a:avLst/>
          </a:prstGeom>
          <a:noFill/>
        </p:spPr>
        <p:txBody>
          <a:bodyPr wrap="square" rtlCol="0">
            <a:spAutoFit/>
          </a:bodyPr>
          <a:lstStyle/>
          <a:p>
            <a:r>
              <a:rPr lang="en-US" sz="2800" b="1" dirty="0">
                <a:solidFill>
                  <a:srgbClr val="C00000"/>
                </a:solidFill>
              </a:rPr>
              <a:t>Enhanced Bankfull Width</a:t>
            </a:r>
          </a:p>
        </p:txBody>
      </p:sp>
      <p:cxnSp>
        <p:nvCxnSpPr>
          <p:cNvPr id="47" name="Straight Arrow Connector 46"/>
          <p:cNvCxnSpPr/>
          <p:nvPr/>
        </p:nvCxnSpPr>
        <p:spPr>
          <a:xfrm flipV="1">
            <a:off x="6365947" y="4999762"/>
            <a:ext cx="903071" cy="753809"/>
          </a:xfrm>
          <a:prstGeom prst="straightConnector1">
            <a:avLst/>
          </a:prstGeom>
          <a:ln w="508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flipV="1">
            <a:off x="4313817" y="4962802"/>
            <a:ext cx="308983" cy="790767"/>
          </a:xfrm>
          <a:prstGeom prst="straightConnector1">
            <a:avLst/>
          </a:prstGeom>
          <a:ln w="508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7648862" y="5016575"/>
            <a:ext cx="3727090" cy="523220"/>
          </a:xfrm>
          <a:prstGeom prst="rect">
            <a:avLst/>
          </a:prstGeom>
          <a:noFill/>
        </p:spPr>
        <p:txBody>
          <a:bodyPr wrap="square" rtlCol="0">
            <a:spAutoFit/>
          </a:bodyPr>
          <a:lstStyle/>
          <a:p>
            <a:r>
              <a:rPr lang="en-US" sz="2800" b="1" dirty="0"/>
              <a:t>Treatment Credit</a:t>
            </a:r>
          </a:p>
        </p:txBody>
      </p:sp>
    </p:spTree>
    <p:extLst>
      <p:ext uri="{BB962C8B-B14F-4D97-AF65-F5344CB8AC3E}">
        <p14:creationId xmlns:p14="http://schemas.microsoft.com/office/powerpoint/2010/main" val="278835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3" grpId="0"/>
      <p:bldP spid="5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34"/>
          <p:cNvSpPr/>
          <p:nvPr/>
        </p:nvSpPr>
        <p:spPr>
          <a:xfrm>
            <a:off x="800099" y="3241959"/>
            <a:ext cx="4586081" cy="2299859"/>
          </a:xfrm>
          <a:custGeom>
            <a:avLst/>
            <a:gdLst>
              <a:gd name="connsiteX0" fmla="*/ 0 w 5717309"/>
              <a:gd name="connsiteY0" fmla="*/ 18472 h 2299854"/>
              <a:gd name="connsiteX1" fmla="*/ 9236 w 5717309"/>
              <a:gd name="connsiteY1" fmla="*/ 2299854 h 2299854"/>
              <a:gd name="connsiteX2" fmla="*/ 5717309 w 5717309"/>
              <a:gd name="connsiteY2" fmla="*/ 2299854 h 2299854"/>
              <a:gd name="connsiteX3" fmla="*/ 5717309 w 5717309"/>
              <a:gd name="connsiteY3" fmla="*/ 0 h 2299854"/>
              <a:gd name="connsiteX4" fmla="*/ 0 w 5717309"/>
              <a:gd name="connsiteY4" fmla="*/ 18472 h 2299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7309" h="2299854">
                <a:moveTo>
                  <a:pt x="0" y="18472"/>
                </a:moveTo>
                <a:cubicBezTo>
                  <a:pt x="3079" y="778933"/>
                  <a:pt x="6157" y="1539393"/>
                  <a:pt x="9236" y="2299854"/>
                </a:cubicBezTo>
                <a:lnTo>
                  <a:pt x="5717309" y="2299854"/>
                </a:lnTo>
                <a:lnTo>
                  <a:pt x="5717309" y="0"/>
                </a:lnTo>
                <a:lnTo>
                  <a:pt x="0" y="18472"/>
                </a:lnTo>
                <a:close/>
              </a:path>
            </a:pathLst>
          </a:custGeom>
          <a:solidFill>
            <a:srgbClr val="FF0000">
              <a:alpha val="25000"/>
            </a:srgb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43"/>
          <p:cNvSpPr/>
          <p:nvPr/>
        </p:nvSpPr>
        <p:spPr>
          <a:xfrm>
            <a:off x="5403273" y="3241959"/>
            <a:ext cx="5737638" cy="2299859"/>
          </a:xfrm>
          <a:custGeom>
            <a:avLst/>
            <a:gdLst>
              <a:gd name="connsiteX0" fmla="*/ 0 w 5717309"/>
              <a:gd name="connsiteY0" fmla="*/ 18472 h 2299854"/>
              <a:gd name="connsiteX1" fmla="*/ 9236 w 5717309"/>
              <a:gd name="connsiteY1" fmla="*/ 2299854 h 2299854"/>
              <a:gd name="connsiteX2" fmla="*/ 5717309 w 5717309"/>
              <a:gd name="connsiteY2" fmla="*/ 2299854 h 2299854"/>
              <a:gd name="connsiteX3" fmla="*/ 5717309 w 5717309"/>
              <a:gd name="connsiteY3" fmla="*/ 0 h 2299854"/>
              <a:gd name="connsiteX4" fmla="*/ 0 w 5717309"/>
              <a:gd name="connsiteY4" fmla="*/ 18472 h 2299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7309" h="2299854">
                <a:moveTo>
                  <a:pt x="0" y="18472"/>
                </a:moveTo>
                <a:cubicBezTo>
                  <a:pt x="3079" y="778933"/>
                  <a:pt x="6157" y="1539393"/>
                  <a:pt x="9236" y="2299854"/>
                </a:cubicBezTo>
                <a:lnTo>
                  <a:pt x="5717309" y="2299854"/>
                </a:lnTo>
                <a:lnTo>
                  <a:pt x="5717309" y="0"/>
                </a:lnTo>
                <a:lnTo>
                  <a:pt x="0" y="18472"/>
                </a:lnTo>
                <a:close/>
              </a:path>
            </a:pathLst>
          </a:custGeom>
          <a:solidFill>
            <a:srgbClr val="FF0000">
              <a:alpha val="25000"/>
            </a:srgb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ight Arrow 31"/>
          <p:cNvSpPr/>
          <p:nvPr/>
        </p:nvSpPr>
        <p:spPr>
          <a:xfrm>
            <a:off x="11166760" y="4364165"/>
            <a:ext cx="838203" cy="214749"/>
          </a:xfrm>
          <a:prstGeom prst="rightArrow">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Vegetated Biofilter Credit Example</a:t>
            </a:r>
          </a:p>
        </p:txBody>
      </p:sp>
      <p:cxnSp>
        <p:nvCxnSpPr>
          <p:cNvPr id="5" name="Straight Connector 4"/>
          <p:cNvCxnSpPr/>
          <p:nvPr/>
        </p:nvCxnSpPr>
        <p:spPr>
          <a:xfrm>
            <a:off x="955964" y="2793996"/>
            <a:ext cx="10995891"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endCxn id="9" idx="0"/>
          </p:cNvCxnSpPr>
          <p:nvPr/>
        </p:nvCxnSpPr>
        <p:spPr>
          <a:xfrm flipV="1">
            <a:off x="942117" y="3680686"/>
            <a:ext cx="3680683" cy="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42117" y="3241959"/>
            <a:ext cx="11009738" cy="0"/>
          </a:xfrm>
          <a:prstGeom prst="line">
            <a:avLst/>
          </a:prstGeom>
          <a:ln w="508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Arc 8"/>
          <p:cNvSpPr/>
          <p:nvPr/>
        </p:nvSpPr>
        <p:spPr>
          <a:xfrm>
            <a:off x="4165600" y="3680686"/>
            <a:ext cx="914400" cy="974437"/>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Arc 9"/>
          <p:cNvSpPr/>
          <p:nvPr/>
        </p:nvSpPr>
        <p:spPr>
          <a:xfrm flipH="1">
            <a:off x="5740398" y="3689922"/>
            <a:ext cx="992909" cy="974437"/>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1" name="Straight Connector 10"/>
          <p:cNvCxnSpPr>
            <a:stCxn id="10" idx="0"/>
          </p:cNvCxnSpPr>
          <p:nvPr/>
        </p:nvCxnSpPr>
        <p:spPr>
          <a:xfrm flipV="1">
            <a:off x="6236853" y="3685308"/>
            <a:ext cx="4179007" cy="461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80000" y="4167904"/>
            <a:ext cx="0" cy="93518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740398" y="4163283"/>
            <a:ext cx="0" cy="93518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ight Arrow 18"/>
          <p:cNvSpPr/>
          <p:nvPr/>
        </p:nvSpPr>
        <p:spPr>
          <a:xfrm>
            <a:off x="6810659" y="4412649"/>
            <a:ext cx="838203" cy="214749"/>
          </a:xfrm>
          <a:prstGeom prst="rightArrow">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Arc 19"/>
          <p:cNvSpPr/>
          <p:nvPr/>
        </p:nvSpPr>
        <p:spPr>
          <a:xfrm>
            <a:off x="9944800" y="3682995"/>
            <a:ext cx="914400" cy="974437"/>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1" name="Straight Connector 20"/>
          <p:cNvCxnSpPr/>
          <p:nvPr/>
        </p:nvCxnSpPr>
        <p:spPr>
          <a:xfrm>
            <a:off x="10859200" y="4170213"/>
            <a:ext cx="0" cy="93518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10769600" y="4177140"/>
            <a:ext cx="166255" cy="551874"/>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c 22"/>
          <p:cNvSpPr/>
          <p:nvPr/>
        </p:nvSpPr>
        <p:spPr>
          <a:xfrm flipH="1">
            <a:off x="11503888" y="3680687"/>
            <a:ext cx="992909" cy="974437"/>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4" name="Straight Connector 23"/>
          <p:cNvCxnSpPr/>
          <p:nvPr/>
        </p:nvCxnSpPr>
        <p:spPr>
          <a:xfrm>
            <a:off x="11503888" y="4154048"/>
            <a:ext cx="0" cy="93518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11420759" y="4181757"/>
            <a:ext cx="166255" cy="551874"/>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Connector 28"/>
          <p:cNvCxnSpPr>
            <a:stCxn id="22" idx="0"/>
            <a:endCxn id="27" idx="0"/>
          </p:cNvCxnSpPr>
          <p:nvPr/>
        </p:nvCxnSpPr>
        <p:spPr>
          <a:xfrm>
            <a:off x="10852728" y="4177140"/>
            <a:ext cx="651159" cy="461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0841181" y="4722085"/>
            <a:ext cx="651159" cy="461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1" name="Right Arrow 30"/>
          <p:cNvSpPr/>
          <p:nvPr/>
        </p:nvSpPr>
        <p:spPr>
          <a:xfrm>
            <a:off x="8836670" y="4422470"/>
            <a:ext cx="838203" cy="214749"/>
          </a:xfrm>
          <a:prstGeom prst="rightArrow">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 name="Straight Connector 39"/>
          <p:cNvCxnSpPr/>
          <p:nvPr/>
        </p:nvCxnSpPr>
        <p:spPr>
          <a:xfrm>
            <a:off x="942117" y="4397656"/>
            <a:ext cx="3774906"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942117" y="4710542"/>
            <a:ext cx="3774906"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661891" y="1644073"/>
            <a:ext cx="3091584" cy="523220"/>
          </a:xfrm>
          <a:prstGeom prst="rect">
            <a:avLst/>
          </a:prstGeom>
          <a:noFill/>
        </p:spPr>
        <p:txBody>
          <a:bodyPr wrap="square" rtlCol="0">
            <a:spAutoFit/>
          </a:bodyPr>
          <a:lstStyle/>
          <a:p>
            <a:r>
              <a:rPr lang="en-US" sz="2800" b="1" dirty="0">
                <a:solidFill>
                  <a:srgbClr val="C00000"/>
                </a:solidFill>
              </a:rPr>
              <a:t>Drainage Area #1</a:t>
            </a:r>
          </a:p>
        </p:txBody>
      </p:sp>
      <p:cxnSp>
        <p:nvCxnSpPr>
          <p:cNvPr id="36" name="Straight Arrow Connector 35"/>
          <p:cNvCxnSpPr/>
          <p:nvPr/>
        </p:nvCxnSpPr>
        <p:spPr>
          <a:xfrm>
            <a:off x="7028873" y="2167293"/>
            <a:ext cx="480291" cy="991543"/>
          </a:xfrm>
          <a:prstGeom prst="straightConnector1">
            <a:avLst/>
          </a:prstGeom>
          <a:ln w="508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979054" y="1723950"/>
            <a:ext cx="3091584" cy="523220"/>
          </a:xfrm>
          <a:prstGeom prst="rect">
            <a:avLst/>
          </a:prstGeom>
          <a:noFill/>
        </p:spPr>
        <p:txBody>
          <a:bodyPr wrap="square" rtlCol="0">
            <a:spAutoFit/>
          </a:bodyPr>
          <a:lstStyle/>
          <a:p>
            <a:r>
              <a:rPr lang="en-US" sz="2800" b="1" dirty="0">
                <a:solidFill>
                  <a:srgbClr val="C00000"/>
                </a:solidFill>
              </a:rPr>
              <a:t>Drainage Area #2</a:t>
            </a:r>
          </a:p>
        </p:txBody>
      </p:sp>
      <p:cxnSp>
        <p:nvCxnSpPr>
          <p:cNvPr id="42" name="Straight Arrow Connector 41"/>
          <p:cNvCxnSpPr/>
          <p:nvPr/>
        </p:nvCxnSpPr>
        <p:spPr>
          <a:xfrm>
            <a:off x="2346036" y="2247170"/>
            <a:ext cx="480291" cy="991543"/>
          </a:xfrm>
          <a:prstGeom prst="straightConnector1">
            <a:avLst/>
          </a:prstGeom>
          <a:ln w="508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4997548" y="4231673"/>
            <a:ext cx="166255" cy="551874"/>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p:cNvSpPr/>
          <p:nvPr/>
        </p:nvSpPr>
        <p:spPr>
          <a:xfrm>
            <a:off x="5648707" y="4236290"/>
            <a:ext cx="166255" cy="551874"/>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9" name="Straight Connector 48"/>
          <p:cNvCxnSpPr>
            <a:stCxn id="46" idx="0"/>
            <a:endCxn id="48" idx="0"/>
          </p:cNvCxnSpPr>
          <p:nvPr/>
        </p:nvCxnSpPr>
        <p:spPr>
          <a:xfrm>
            <a:off x="5080676" y="4231673"/>
            <a:ext cx="651159" cy="461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069129" y="4776618"/>
            <a:ext cx="651159" cy="461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1" name="Right Arrow 50"/>
          <p:cNvSpPr/>
          <p:nvPr/>
        </p:nvSpPr>
        <p:spPr>
          <a:xfrm>
            <a:off x="1314927" y="4434878"/>
            <a:ext cx="838203" cy="214749"/>
          </a:xfrm>
          <a:prstGeom prst="rightArrow">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ight Arrow 51"/>
          <p:cNvSpPr/>
          <p:nvPr/>
        </p:nvSpPr>
        <p:spPr>
          <a:xfrm>
            <a:off x="3340938" y="4444699"/>
            <a:ext cx="838203" cy="214749"/>
          </a:xfrm>
          <a:prstGeom prst="rightArrow">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3594099" y="5753569"/>
            <a:ext cx="4483101" cy="523220"/>
          </a:xfrm>
          <a:prstGeom prst="rect">
            <a:avLst/>
          </a:prstGeom>
          <a:noFill/>
        </p:spPr>
        <p:txBody>
          <a:bodyPr wrap="square" rtlCol="0">
            <a:spAutoFit/>
          </a:bodyPr>
          <a:lstStyle/>
          <a:p>
            <a:r>
              <a:rPr lang="en-US" sz="2800" b="1" dirty="0">
                <a:solidFill>
                  <a:srgbClr val="C00000"/>
                </a:solidFill>
              </a:rPr>
              <a:t>Enhanced Bankfull Width</a:t>
            </a:r>
          </a:p>
        </p:txBody>
      </p:sp>
      <p:cxnSp>
        <p:nvCxnSpPr>
          <p:cNvPr id="43" name="Straight Connector 42"/>
          <p:cNvCxnSpPr/>
          <p:nvPr/>
        </p:nvCxnSpPr>
        <p:spPr>
          <a:xfrm>
            <a:off x="6225303" y="4249865"/>
            <a:ext cx="4423770"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225303" y="4962801"/>
            <a:ext cx="4423770"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6365947" y="4999762"/>
            <a:ext cx="903071" cy="753809"/>
          </a:xfrm>
          <a:prstGeom prst="straightConnector1">
            <a:avLst/>
          </a:prstGeom>
          <a:ln w="508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171422" y="4821200"/>
            <a:ext cx="3727090" cy="523220"/>
          </a:xfrm>
          <a:prstGeom prst="rect">
            <a:avLst/>
          </a:prstGeom>
          <a:noFill/>
        </p:spPr>
        <p:txBody>
          <a:bodyPr wrap="square" rtlCol="0">
            <a:spAutoFit/>
          </a:bodyPr>
          <a:lstStyle/>
          <a:p>
            <a:r>
              <a:rPr lang="en-US" sz="2800" b="1" dirty="0"/>
              <a:t>No Treatment Credit</a:t>
            </a:r>
          </a:p>
        </p:txBody>
      </p:sp>
      <p:sp>
        <p:nvSpPr>
          <p:cNvPr id="56" name="TextBox 55"/>
          <p:cNvSpPr txBox="1"/>
          <p:nvPr/>
        </p:nvSpPr>
        <p:spPr>
          <a:xfrm>
            <a:off x="7648862" y="5016575"/>
            <a:ext cx="3727090" cy="523220"/>
          </a:xfrm>
          <a:prstGeom prst="rect">
            <a:avLst/>
          </a:prstGeom>
          <a:noFill/>
        </p:spPr>
        <p:txBody>
          <a:bodyPr wrap="square" rtlCol="0">
            <a:spAutoFit/>
          </a:bodyPr>
          <a:lstStyle/>
          <a:p>
            <a:r>
              <a:rPr lang="en-US" sz="2800" b="1" dirty="0"/>
              <a:t>Treatment Credit</a:t>
            </a:r>
          </a:p>
        </p:txBody>
      </p:sp>
      <p:sp>
        <p:nvSpPr>
          <p:cNvPr id="4" name="TextBox 3"/>
          <p:cNvSpPr txBox="1"/>
          <p:nvPr/>
        </p:nvSpPr>
        <p:spPr>
          <a:xfrm>
            <a:off x="8134511" y="5753569"/>
            <a:ext cx="4057489" cy="954107"/>
          </a:xfrm>
          <a:prstGeom prst="rect">
            <a:avLst/>
          </a:prstGeom>
          <a:solidFill>
            <a:schemeClr val="bg1"/>
          </a:solidFill>
          <a:ln w="19050">
            <a:solidFill>
              <a:schemeClr val="tx1"/>
            </a:solidFill>
          </a:ln>
        </p:spPr>
        <p:txBody>
          <a:bodyPr wrap="square" rtlCol="0">
            <a:spAutoFit/>
          </a:bodyPr>
          <a:lstStyle/>
          <a:p>
            <a:r>
              <a:rPr lang="en-US" sz="2800" b="1" dirty="0"/>
              <a:t>(Width Still Sized for Both Drainage Areas)</a:t>
            </a:r>
          </a:p>
        </p:txBody>
      </p:sp>
    </p:spTree>
    <p:extLst>
      <p:ext uri="{BB962C8B-B14F-4D97-AF65-F5344CB8AC3E}">
        <p14:creationId xmlns:p14="http://schemas.microsoft.com/office/powerpoint/2010/main" val="423848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Process</a:t>
            </a:r>
          </a:p>
        </p:txBody>
      </p:sp>
      <p:sp>
        <p:nvSpPr>
          <p:cNvPr id="3" name="Content Placeholder 2"/>
          <p:cNvSpPr>
            <a:spLocks noGrp="1"/>
          </p:cNvSpPr>
          <p:nvPr>
            <p:ph idx="1"/>
          </p:nvPr>
        </p:nvSpPr>
        <p:spPr/>
        <p:txBody>
          <a:bodyPr/>
          <a:lstStyle/>
          <a:p>
            <a:r>
              <a:rPr lang="en-US" dirty="0">
                <a:solidFill>
                  <a:srgbClr val="FFFF00"/>
                </a:solidFill>
              </a:rPr>
              <a:t>Treatment Goals</a:t>
            </a:r>
          </a:p>
          <a:p>
            <a:r>
              <a:rPr lang="en-US" dirty="0"/>
              <a:t>Siting Analysis</a:t>
            </a:r>
          </a:p>
          <a:p>
            <a:r>
              <a:rPr lang="en-US" dirty="0"/>
              <a:t>Vegetated Biofilter Sizing</a:t>
            </a:r>
          </a:p>
        </p:txBody>
      </p:sp>
    </p:spTree>
    <p:extLst>
      <p:ext uri="{BB962C8B-B14F-4D97-AF65-F5344CB8AC3E}">
        <p14:creationId xmlns:p14="http://schemas.microsoft.com/office/powerpoint/2010/main" val="16601873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34"/>
          <p:cNvSpPr/>
          <p:nvPr/>
        </p:nvSpPr>
        <p:spPr>
          <a:xfrm>
            <a:off x="800099" y="3241959"/>
            <a:ext cx="4586081" cy="2299859"/>
          </a:xfrm>
          <a:custGeom>
            <a:avLst/>
            <a:gdLst>
              <a:gd name="connsiteX0" fmla="*/ 0 w 5717309"/>
              <a:gd name="connsiteY0" fmla="*/ 18472 h 2299854"/>
              <a:gd name="connsiteX1" fmla="*/ 9236 w 5717309"/>
              <a:gd name="connsiteY1" fmla="*/ 2299854 h 2299854"/>
              <a:gd name="connsiteX2" fmla="*/ 5717309 w 5717309"/>
              <a:gd name="connsiteY2" fmla="*/ 2299854 h 2299854"/>
              <a:gd name="connsiteX3" fmla="*/ 5717309 w 5717309"/>
              <a:gd name="connsiteY3" fmla="*/ 0 h 2299854"/>
              <a:gd name="connsiteX4" fmla="*/ 0 w 5717309"/>
              <a:gd name="connsiteY4" fmla="*/ 18472 h 2299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7309" h="2299854">
                <a:moveTo>
                  <a:pt x="0" y="18472"/>
                </a:moveTo>
                <a:cubicBezTo>
                  <a:pt x="3079" y="778933"/>
                  <a:pt x="6157" y="1539393"/>
                  <a:pt x="9236" y="2299854"/>
                </a:cubicBezTo>
                <a:lnTo>
                  <a:pt x="5717309" y="2299854"/>
                </a:lnTo>
                <a:lnTo>
                  <a:pt x="5717309" y="0"/>
                </a:lnTo>
                <a:lnTo>
                  <a:pt x="0" y="18472"/>
                </a:lnTo>
                <a:close/>
              </a:path>
            </a:pathLst>
          </a:custGeom>
          <a:solidFill>
            <a:srgbClr val="FF0000">
              <a:alpha val="25000"/>
            </a:srgb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43"/>
          <p:cNvSpPr/>
          <p:nvPr/>
        </p:nvSpPr>
        <p:spPr>
          <a:xfrm>
            <a:off x="5403273" y="3241959"/>
            <a:ext cx="5737638" cy="2299859"/>
          </a:xfrm>
          <a:custGeom>
            <a:avLst/>
            <a:gdLst>
              <a:gd name="connsiteX0" fmla="*/ 0 w 5717309"/>
              <a:gd name="connsiteY0" fmla="*/ 18472 h 2299854"/>
              <a:gd name="connsiteX1" fmla="*/ 9236 w 5717309"/>
              <a:gd name="connsiteY1" fmla="*/ 2299854 h 2299854"/>
              <a:gd name="connsiteX2" fmla="*/ 5717309 w 5717309"/>
              <a:gd name="connsiteY2" fmla="*/ 2299854 h 2299854"/>
              <a:gd name="connsiteX3" fmla="*/ 5717309 w 5717309"/>
              <a:gd name="connsiteY3" fmla="*/ 0 h 2299854"/>
              <a:gd name="connsiteX4" fmla="*/ 0 w 5717309"/>
              <a:gd name="connsiteY4" fmla="*/ 18472 h 2299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7309" h="2299854">
                <a:moveTo>
                  <a:pt x="0" y="18472"/>
                </a:moveTo>
                <a:cubicBezTo>
                  <a:pt x="3079" y="778933"/>
                  <a:pt x="6157" y="1539393"/>
                  <a:pt x="9236" y="2299854"/>
                </a:cubicBezTo>
                <a:lnTo>
                  <a:pt x="5717309" y="2299854"/>
                </a:lnTo>
                <a:lnTo>
                  <a:pt x="5717309" y="0"/>
                </a:lnTo>
                <a:lnTo>
                  <a:pt x="0" y="18472"/>
                </a:lnTo>
                <a:close/>
              </a:path>
            </a:pathLst>
          </a:custGeom>
          <a:solidFill>
            <a:srgbClr val="FF0000">
              <a:alpha val="25000"/>
            </a:srgb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ight Arrow 31"/>
          <p:cNvSpPr/>
          <p:nvPr/>
        </p:nvSpPr>
        <p:spPr>
          <a:xfrm>
            <a:off x="11166760" y="4364165"/>
            <a:ext cx="838203" cy="214749"/>
          </a:xfrm>
          <a:prstGeom prst="rightArrow">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Vegetated Biofilter Credit Example</a:t>
            </a:r>
          </a:p>
        </p:txBody>
      </p:sp>
      <p:cxnSp>
        <p:nvCxnSpPr>
          <p:cNvPr id="5" name="Straight Connector 4"/>
          <p:cNvCxnSpPr/>
          <p:nvPr/>
        </p:nvCxnSpPr>
        <p:spPr>
          <a:xfrm>
            <a:off x="955964" y="2793996"/>
            <a:ext cx="10995891"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endCxn id="9" idx="0"/>
          </p:cNvCxnSpPr>
          <p:nvPr/>
        </p:nvCxnSpPr>
        <p:spPr>
          <a:xfrm flipV="1">
            <a:off x="942117" y="3680686"/>
            <a:ext cx="3680683" cy="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42117" y="3241959"/>
            <a:ext cx="11009738" cy="0"/>
          </a:xfrm>
          <a:prstGeom prst="line">
            <a:avLst/>
          </a:prstGeom>
          <a:ln w="508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Arc 8"/>
          <p:cNvSpPr/>
          <p:nvPr/>
        </p:nvSpPr>
        <p:spPr>
          <a:xfrm>
            <a:off x="4165600" y="3680686"/>
            <a:ext cx="914400" cy="974437"/>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Arc 9"/>
          <p:cNvSpPr/>
          <p:nvPr/>
        </p:nvSpPr>
        <p:spPr>
          <a:xfrm flipH="1">
            <a:off x="5740398" y="3689922"/>
            <a:ext cx="992909" cy="974437"/>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1" name="Straight Connector 10"/>
          <p:cNvCxnSpPr>
            <a:stCxn id="10" idx="0"/>
          </p:cNvCxnSpPr>
          <p:nvPr/>
        </p:nvCxnSpPr>
        <p:spPr>
          <a:xfrm flipV="1">
            <a:off x="6236853" y="3685308"/>
            <a:ext cx="4179007" cy="461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80000" y="4167904"/>
            <a:ext cx="0" cy="93518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740398" y="4163283"/>
            <a:ext cx="0" cy="93518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Arc 19"/>
          <p:cNvSpPr/>
          <p:nvPr/>
        </p:nvSpPr>
        <p:spPr>
          <a:xfrm>
            <a:off x="9944800" y="3682995"/>
            <a:ext cx="914400" cy="974437"/>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1" name="Straight Connector 20"/>
          <p:cNvCxnSpPr/>
          <p:nvPr/>
        </p:nvCxnSpPr>
        <p:spPr>
          <a:xfrm>
            <a:off x="10859200" y="4170213"/>
            <a:ext cx="0" cy="93518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10769600" y="4177140"/>
            <a:ext cx="166255" cy="551874"/>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c 22"/>
          <p:cNvSpPr/>
          <p:nvPr/>
        </p:nvSpPr>
        <p:spPr>
          <a:xfrm flipH="1">
            <a:off x="11503888" y="3680687"/>
            <a:ext cx="992909" cy="974437"/>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4" name="Straight Connector 23"/>
          <p:cNvCxnSpPr/>
          <p:nvPr/>
        </p:nvCxnSpPr>
        <p:spPr>
          <a:xfrm>
            <a:off x="11503888" y="4154048"/>
            <a:ext cx="0" cy="93518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11420759" y="4181757"/>
            <a:ext cx="166255" cy="551874"/>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Connector 28"/>
          <p:cNvCxnSpPr>
            <a:stCxn id="22" idx="0"/>
            <a:endCxn id="27" idx="0"/>
          </p:cNvCxnSpPr>
          <p:nvPr/>
        </p:nvCxnSpPr>
        <p:spPr>
          <a:xfrm>
            <a:off x="10852728" y="4177140"/>
            <a:ext cx="651159" cy="461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0841181" y="4722085"/>
            <a:ext cx="651159" cy="461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942117" y="4397656"/>
            <a:ext cx="3774906"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942117" y="4710542"/>
            <a:ext cx="3774906"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661891" y="1644073"/>
            <a:ext cx="3091584" cy="523220"/>
          </a:xfrm>
          <a:prstGeom prst="rect">
            <a:avLst/>
          </a:prstGeom>
          <a:noFill/>
        </p:spPr>
        <p:txBody>
          <a:bodyPr wrap="square" rtlCol="0">
            <a:spAutoFit/>
          </a:bodyPr>
          <a:lstStyle/>
          <a:p>
            <a:r>
              <a:rPr lang="en-US" sz="2800" b="1" dirty="0">
                <a:solidFill>
                  <a:srgbClr val="C00000"/>
                </a:solidFill>
              </a:rPr>
              <a:t>Drainage Area #1</a:t>
            </a:r>
          </a:p>
        </p:txBody>
      </p:sp>
      <p:cxnSp>
        <p:nvCxnSpPr>
          <p:cNvPr id="36" name="Straight Arrow Connector 35"/>
          <p:cNvCxnSpPr/>
          <p:nvPr/>
        </p:nvCxnSpPr>
        <p:spPr>
          <a:xfrm>
            <a:off x="7028873" y="2167293"/>
            <a:ext cx="480291" cy="991543"/>
          </a:xfrm>
          <a:prstGeom prst="straightConnector1">
            <a:avLst/>
          </a:prstGeom>
          <a:ln w="508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979054" y="1723950"/>
            <a:ext cx="3091584" cy="523220"/>
          </a:xfrm>
          <a:prstGeom prst="rect">
            <a:avLst/>
          </a:prstGeom>
          <a:noFill/>
        </p:spPr>
        <p:txBody>
          <a:bodyPr wrap="square" rtlCol="0">
            <a:spAutoFit/>
          </a:bodyPr>
          <a:lstStyle/>
          <a:p>
            <a:r>
              <a:rPr lang="en-US" sz="2800" b="1" dirty="0">
                <a:solidFill>
                  <a:srgbClr val="C00000"/>
                </a:solidFill>
              </a:rPr>
              <a:t>Drainage Area #2</a:t>
            </a:r>
          </a:p>
        </p:txBody>
      </p:sp>
      <p:cxnSp>
        <p:nvCxnSpPr>
          <p:cNvPr id="42" name="Straight Arrow Connector 41"/>
          <p:cNvCxnSpPr/>
          <p:nvPr/>
        </p:nvCxnSpPr>
        <p:spPr>
          <a:xfrm>
            <a:off x="2346036" y="2247170"/>
            <a:ext cx="480291" cy="991543"/>
          </a:xfrm>
          <a:prstGeom prst="straightConnector1">
            <a:avLst/>
          </a:prstGeom>
          <a:ln w="508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4997548" y="4231673"/>
            <a:ext cx="166255" cy="551874"/>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p:cNvSpPr/>
          <p:nvPr/>
        </p:nvSpPr>
        <p:spPr>
          <a:xfrm>
            <a:off x="5648707" y="4236290"/>
            <a:ext cx="166255" cy="551874"/>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9" name="Straight Connector 48"/>
          <p:cNvCxnSpPr>
            <a:stCxn id="46" idx="0"/>
            <a:endCxn id="48" idx="0"/>
          </p:cNvCxnSpPr>
          <p:nvPr/>
        </p:nvCxnSpPr>
        <p:spPr>
          <a:xfrm>
            <a:off x="5080676" y="4231673"/>
            <a:ext cx="651159" cy="461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069129" y="4776618"/>
            <a:ext cx="651159" cy="461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1" name="Right Arrow 50"/>
          <p:cNvSpPr/>
          <p:nvPr/>
        </p:nvSpPr>
        <p:spPr>
          <a:xfrm>
            <a:off x="1314927" y="4434878"/>
            <a:ext cx="838203" cy="214749"/>
          </a:xfrm>
          <a:prstGeom prst="rightArrow">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ight Arrow 51"/>
          <p:cNvSpPr/>
          <p:nvPr/>
        </p:nvSpPr>
        <p:spPr>
          <a:xfrm>
            <a:off x="3340938" y="4444699"/>
            <a:ext cx="838203" cy="214749"/>
          </a:xfrm>
          <a:prstGeom prst="rightArrow">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p:cNvSpPr/>
          <p:nvPr/>
        </p:nvSpPr>
        <p:spPr>
          <a:xfrm rot="3333991">
            <a:off x="4958500" y="2158107"/>
            <a:ext cx="194927" cy="551874"/>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p:nvPr/>
        </p:nvSpPr>
        <p:spPr>
          <a:xfrm rot="3333991">
            <a:off x="5899322" y="3516385"/>
            <a:ext cx="223472" cy="551874"/>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0" name="Straight Connector 59"/>
          <p:cNvCxnSpPr>
            <a:stCxn id="58" idx="0"/>
            <a:endCxn id="59" idx="0"/>
          </p:cNvCxnSpPr>
          <p:nvPr/>
        </p:nvCxnSpPr>
        <p:spPr>
          <a:xfrm>
            <a:off x="5283552" y="2278016"/>
            <a:ext cx="955094" cy="1358278"/>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58" idx="4"/>
          </p:cNvCxnSpPr>
          <p:nvPr/>
        </p:nvCxnSpPr>
        <p:spPr>
          <a:xfrm>
            <a:off x="4828376" y="2590073"/>
            <a:ext cx="937311" cy="1363103"/>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2" name="Right Arrow 61"/>
          <p:cNvSpPr/>
          <p:nvPr/>
        </p:nvSpPr>
        <p:spPr>
          <a:xfrm rot="3330052">
            <a:off x="5082340" y="2972701"/>
            <a:ext cx="838203" cy="214749"/>
          </a:xfrm>
          <a:prstGeom prst="rightArrow">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p:cNvSpPr txBox="1"/>
          <p:nvPr/>
        </p:nvSpPr>
        <p:spPr>
          <a:xfrm>
            <a:off x="675443" y="1099448"/>
            <a:ext cx="4534794" cy="523220"/>
          </a:xfrm>
          <a:prstGeom prst="rect">
            <a:avLst/>
          </a:prstGeom>
          <a:noFill/>
        </p:spPr>
        <p:txBody>
          <a:bodyPr wrap="square" rtlCol="0">
            <a:spAutoFit/>
          </a:bodyPr>
          <a:lstStyle/>
          <a:p>
            <a:r>
              <a:rPr lang="en-US" sz="2800" b="1" dirty="0">
                <a:solidFill>
                  <a:srgbClr val="C00000"/>
                </a:solidFill>
              </a:rPr>
              <a:t>Offsite Drainage Area #3</a:t>
            </a:r>
          </a:p>
        </p:txBody>
      </p:sp>
      <p:cxnSp>
        <p:nvCxnSpPr>
          <p:cNvPr id="64" name="Straight Arrow Connector 63"/>
          <p:cNvCxnSpPr>
            <a:endCxn id="58" idx="2"/>
          </p:cNvCxnSpPr>
          <p:nvPr/>
        </p:nvCxnSpPr>
        <p:spPr>
          <a:xfrm>
            <a:off x="4525814" y="1609776"/>
            <a:ext cx="475039" cy="743882"/>
          </a:xfrm>
          <a:prstGeom prst="straightConnector1">
            <a:avLst/>
          </a:prstGeom>
          <a:ln w="508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66" name="Right Arrow 65"/>
          <p:cNvSpPr/>
          <p:nvPr/>
        </p:nvSpPr>
        <p:spPr>
          <a:xfrm>
            <a:off x="6810659" y="4412649"/>
            <a:ext cx="838203" cy="214749"/>
          </a:xfrm>
          <a:prstGeom prst="rightArrow">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ight Arrow 66"/>
          <p:cNvSpPr/>
          <p:nvPr/>
        </p:nvSpPr>
        <p:spPr>
          <a:xfrm>
            <a:off x="8836670" y="4422470"/>
            <a:ext cx="838203" cy="214749"/>
          </a:xfrm>
          <a:prstGeom prst="rightArrow">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8" name="Straight Connector 67"/>
          <p:cNvCxnSpPr/>
          <p:nvPr/>
        </p:nvCxnSpPr>
        <p:spPr>
          <a:xfrm>
            <a:off x="6225303" y="4249865"/>
            <a:ext cx="4423770"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225303" y="4962801"/>
            <a:ext cx="4423770"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8503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34"/>
          <p:cNvSpPr/>
          <p:nvPr/>
        </p:nvSpPr>
        <p:spPr>
          <a:xfrm>
            <a:off x="800099" y="3241959"/>
            <a:ext cx="4586081" cy="2299859"/>
          </a:xfrm>
          <a:custGeom>
            <a:avLst/>
            <a:gdLst>
              <a:gd name="connsiteX0" fmla="*/ 0 w 5717309"/>
              <a:gd name="connsiteY0" fmla="*/ 18472 h 2299854"/>
              <a:gd name="connsiteX1" fmla="*/ 9236 w 5717309"/>
              <a:gd name="connsiteY1" fmla="*/ 2299854 h 2299854"/>
              <a:gd name="connsiteX2" fmla="*/ 5717309 w 5717309"/>
              <a:gd name="connsiteY2" fmla="*/ 2299854 h 2299854"/>
              <a:gd name="connsiteX3" fmla="*/ 5717309 w 5717309"/>
              <a:gd name="connsiteY3" fmla="*/ 0 h 2299854"/>
              <a:gd name="connsiteX4" fmla="*/ 0 w 5717309"/>
              <a:gd name="connsiteY4" fmla="*/ 18472 h 2299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7309" h="2299854">
                <a:moveTo>
                  <a:pt x="0" y="18472"/>
                </a:moveTo>
                <a:cubicBezTo>
                  <a:pt x="3079" y="778933"/>
                  <a:pt x="6157" y="1539393"/>
                  <a:pt x="9236" y="2299854"/>
                </a:cubicBezTo>
                <a:lnTo>
                  <a:pt x="5717309" y="2299854"/>
                </a:lnTo>
                <a:lnTo>
                  <a:pt x="5717309" y="0"/>
                </a:lnTo>
                <a:lnTo>
                  <a:pt x="0" y="18472"/>
                </a:lnTo>
                <a:close/>
              </a:path>
            </a:pathLst>
          </a:custGeom>
          <a:solidFill>
            <a:srgbClr val="FF0000">
              <a:alpha val="25000"/>
            </a:srgb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43"/>
          <p:cNvSpPr/>
          <p:nvPr/>
        </p:nvSpPr>
        <p:spPr>
          <a:xfrm>
            <a:off x="5403273" y="3241959"/>
            <a:ext cx="5737638" cy="2299859"/>
          </a:xfrm>
          <a:custGeom>
            <a:avLst/>
            <a:gdLst>
              <a:gd name="connsiteX0" fmla="*/ 0 w 5717309"/>
              <a:gd name="connsiteY0" fmla="*/ 18472 h 2299854"/>
              <a:gd name="connsiteX1" fmla="*/ 9236 w 5717309"/>
              <a:gd name="connsiteY1" fmla="*/ 2299854 h 2299854"/>
              <a:gd name="connsiteX2" fmla="*/ 5717309 w 5717309"/>
              <a:gd name="connsiteY2" fmla="*/ 2299854 h 2299854"/>
              <a:gd name="connsiteX3" fmla="*/ 5717309 w 5717309"/>
              <a:gd name="connsiteY3" fmla="*/ 0 h 2299854"/>
              <a:gd name="connsiteX4" fmla="*/ 0 w 5717309"/>
              <a:gd name="connsiteY4" fmla="*/ 18472 h 2299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7309" h="2299854">
                <a:moveTo>
                  <a:pt x="0" y="18472"/>
                </a:moveTo>
                <a:cubicBezTo>
                  <a:pt x="3079" y="778933"/>
                  <a:pt x="6157" y="1539393"/>
                  <a:pt x="9236" y="2299854"/>
                </a:cubicBezTo>
                <a:lnTo>
                  <a:pt x="5717309" y="2299854"/>
                </a:lnTo>
                <a:lnTo>
                  <a:pt x="5717309" y="0"/>
                </a:lnTo>
                <a:lnTo>
                  <a:pt x="0" y="18472"/>
                </a:lnTo>
                <a:close/>
              </a:path>
            </a:pathLst>
          </a:custGeom>
          <a:solidFill>
            <a:srgbClr val="FF0000">
              <a:alpha val="25000"/>
            </a:srgb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ight Arrow 31"/>
          <p:cNvSpPr/>
          <p:nvPr/>
        </p:nvSpPr>
        <p:spPr>
          <a:xfrm>
            <a:off x="11166760" y="4364165"/>
            <a:ext cx="838203" cy="214749"/>
          </a:xfrm>
          <a:prstGeom prst="rightArrow">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Vegetated Biofilter Credit Example</a:t>
            </a:r>
          </a:p>
        </p:txBody>
      </p:sp>
      <p:cxnSp>
        <p:nvCxnSpPr>
          <p:cNvPr id="5" name="Straight Connector 4"/>
          <p:cNvCxnSpPr/>
          <p:nvPr/>
        </p:nvCxnSpPr>
        <p:spPr>
          <a:xfrm>
            <a:off x="955964" y="2793996"/>
            <a:ext cx="10995891"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endCxn id="9" idx="0"/>
          </p:cNvCxnSpPr>
          <p:nvPr/>
        </p:nvCxnSpPr>
        <p:spPr>
          <a:xfrm flipV="1">
            <a:off x="942117" y="3680686"/>
            <a:ext cx="3680683" cy="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42117" y="3241959"/>
            <a:ext cx="11009738" cy="0"/>
          </a:xfrm>
          <a:prstGeom prst="line">
            <a:avLst/>
          </a:prstGeom>
          <a:ln w="508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Arc 8"/>
          <p:cNvSpPr/>
          <p:nvPr/>
        </p:nvSpPr>
        <p:spPr>
          <a:xfrm>
            <a:off x="4165600" y="3680686"/>
            <a:ext cx="914400" cy="974437"/>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Arc 9"/>
          <p:cNvSpPr/>
          <p:nvPr/>
        </p:nvSpPr>
        <p:spPr>
          <a:xfrm flipH="1">
            <a:off x="5740398" y="3689922"/>
            <a:ext cx="992909" cy="974437"/>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1" name="Straight Connector 10"/>
          <p:cNvCxnSpPr>
            <a:stCxn id="10" idx="0"/>
          </p:cNvCxnSpPr>
          <p:nvPr/>
        </p:nvCxnSpPr>
        <p:spPr>
          <a:xfrm flipV="1">
            <a:off x="6236853" y="3685308"/>
            <a:ext cx="4179007" cy="461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80000" y="4167904"/>
            <a:ext cx="0" cy="93518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740398" y="4163283"/>
            <a:ext cx="0" cy="93518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ight Arrow 18"/>
          <p:cNvSpPr/>
          <p:nvPr/>
        </p:nvSpPr>
        <p:spPr>
          <a:xfrm>
            <a:off x="6800492" y="4273608"/>
            <a:ext cx="838203" cy="214749"/>
          </a:xfrm>
          <a:prstGeom prst="rightArrow">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Arc 19"/>
          <p:cNvSpPr/>
          <p:nvPr/>
        </p:nvSpPr>
        <p:spPr>
          <a:xfrm>
            <a:off x="9944800" y="3682995"/>
            <a:ext cx="914400" cy="974437"/>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1" name="Straight Connector 20"/>
          <p:cNvCxnSpPr/>
          <p:nvPr/>
        </p:nvCxnSpPr>
        <p:spPr>
          <a:xfrm>
            <a:off x="10859200" y="4170213"/>
            <a:ext cx="0" cy="93518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10769600" y="4177140"/>
            <a:ext cx="166255" cy="551874"/>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c 22"/>
          <p:cNvSpPr/>
          <p:nvPr/>
        </p:nvSpPr>
        <p:spPr>
          <a:xfrm flipH="1">
            <a:off x="11503888" y="3680687"/>
            <a:ext cx="992909" cy="974437"/>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4" name="Straight Connector 23"/>
          <p:cNvCxnSpPr/>
          <p:nvPr/>
        </p:nvCxnSpPr>
        <p:spPr>
          <a:xfrm>
            <a:off x="11503888" y="4154048"/>
            <a:ext cx="0" cy="93518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11420759" y="4181757"/>
            <a:ext cx="166255" cy="551874"/>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Connector 28"/>
          <p:cNvCxnSpPr>
            <a:stCxn id="22" idx="0"/>
            <a:endCxn id="27" idx="0"/>
          </p:cNvCxnSpPr>
          <p:nvPr/>
        </p:nvCxnSpPr>
        <p:spPr>
          <a:xfrm>
            <a:off x="10852728" y="4177140"/>
            <a:ext cx="651159" cy="461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0841181" y="4722085"/>
            <a:ext cx="651159" cy="461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1" name="Right Arrow 30"/>
          <p:cNvSpPr/>
          <p:nvPr/>
        </p:nvSpPr>
        <p:spPr>
          <a:xfrm>
            <a:off x="8826503" y="4283429"/>
            <a:ext cx="838203" cy="214749"/>
          </a:xfrm>
          <a:prstGeom prst="rightArrow">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 name="Straight Connector 39"/>
          <p:cNvCxnSpPr/>
          <p:nvPr/>
        </p:nvCxnSpPr>
        <p:spPr>
          <a:xfrm>
            <a:off x="942117" y="4397656"/>
            <a:ext cx="3774906"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942117" y="4710542"/>
            <a:ext cx="3774906"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661891" y="1644073"/>
            <a:ext cx="3091584" cy="523220"/>
          </a:xfrm>
          <a:prstGeom prst="rect">
            <a:avLst/>
          </a:prstGeom>
          <a:noFill/>
        </p:spPr>
        <p:txBody>
          <a:bodyPr wrap="square" rtlCol="0">
            <a:spAutoFit/>
          </a:bodyPr>
          <a:lstStyle/>
          <a:p>
            <a:r>
              <a:rPr lang="en-US" sz="2800" b="1" dirty="0">
                <a:solidFill>
                  <a:srgbClr val="C00000"/>
                </a:solidFill>
              </a:rPr>
              <a:t>Drainage Area #1</a:t>
            </a:r>
          </a:p>
        </p:txBody>
      </p:sp>
      <p:cxnSp>
        <p:nvCxnSpPr>
          <p:cNvPr id="36" name="Straight Arrow Connector 35"/>
          <p:cNvCxnSpPr/>
          <p:nvPr/>
        </p:nvCxnSpPr>
        <p:spPr>
          <a:xfrm>
            <a:off x="7028873" y="2167293"/>
            <a:ext cx="480291" cy="991543"/>
          </a:xfrm>
          <a:prstGeom prst="straightConnector1">
            <a:avLst/>
          </a:prstGeom>
          <a:ln w="508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979054" y="1723950"/>
            <a:ext cx="3091584" cy="523220"/>
          </a:xfrm>
          <a:prstGeom prst="rect">
            <a:avLst/>
          </a:prstGeom>
          <a:noFill/>
        </p:spPr>
        <p:txBody>
          <a:bodyPr wrap="square" rtlCol="0">
            <a:spAutoFit/>
          </a:bodyPr>
          <a:lstStyle/>
          <a:p>
            <a:r>
              <a:rPr lang="en-US" sz="2800" b="1" dirty="0">
                <a:solidFill>
                  <a:srgbClr val="C00000"/>
                </a:solidFill>
              </a:rPr>
              <a:t>Drainage Area #2</a:t>
            </a:r>
          </a:p>
        </p:txBody>
      </p:sp>
      <p:cxnSp>
        <p:nvCxnSpPr>
          <p:cNvPr id="42" name="Straight Arrow Connector 41"/>
          <p:cNvCxnSpPr/>
          <p:nvPr/>
        </p:nvCxnSpPr>
        <p:spPr>
          <a:xfrm>
            <a:off x="2346036" y="2247170"/>
            <a:ext cx="480291" cy="991543"/>
          </a:xfrm>
          <a:prstGeom prst="straightConnector1">
            <a:avLst/>
          </a:prstGeom>
          <a:ln w="508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4997548" y="4231673"/>
            <a:ext cx="166255" cy="551874"/>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p:cNvSpPr/>
          <p:nvPr/>
        </p:nvSpPr>
        <p:spPr>
          <a:xfrm>
            <a:off x="5648707" y="4236290"/>
            <a:ext cx="166255" cy="551874"/>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9" name="Straight Connector 48"/>
          <p:cNvCxnSpPr>
            <a:stCxn id="46" idx="0"/>
            <a:endCxn id="48" idx="0"/>
          </p:cNvCxnSpPr>
          <p:nvPr/>
        </p:nvCxnSpPr>
        <p:spPr>
          <a:xfrm>
            <a:off x="5080676" y="4231673"/>
            <a:ext cx="651159" cy="461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069129" y="4776618"/>
            <a:ext cx="651159" cy="461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1" name="Right Arrow 50"/>
          <p:cNvSpPr/>
          <p:nvPr/>
        </p:nvSpPr>
        <p:spPr>
          <a:xfrm>
            <a:off x="1314927" y="4434878"/>
            <a:ext cx="838203" cy="214749"/>
          </a:xfrm>
          <a:prstGeom prst="rightArrow">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ight Arrow 51"/>
          <p:cNvSpPr/>
          <p:nvPr/>
        </p:nvSpPr>
        <p:spPr>
          <a:xfrm>
            <a:off x="3340938" y="4444699"/>
            <a:ext cx="838203" cy="214749"/>
          </a:xfrm>
          <a:prstGeom prst="rightArrow">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3594099" y="5753569"/>
            <a:ext cx="4483101" cy="523220"/>
          </a:xfrm>
          <a:prstGeom prst="rect">
            <a:avLst/>
          </a:prstGeom>
          <a:noFill/>
        </p:spPr>
        <p:txBody>
          <a:bodyPr wrap="square" rtlCol="0">
            <a:spAutoFit/>
          </a:bodyPr>
          <a:lstStyle/>
          <a:p>
            <a:r>
              <a:rPr lang="en-US" sz="2800" b="1" dirty="0">
                <a:solidFill>
                  <a:srgbClr val="C00000"/>
                </a:solidFill>
              </a:rPr>
              <a:t>Enhanced Bankfull Width</a:t>
            </a:r>
          </a:p>
        </p:txBody>
      </p:sp>
      <p:cxnSp>
        <p:nvCxnSpPr>
          <p:cNvPr id="43" name="Straight Connector 42"/>
          <p:cNvCxnSpPr/>
          <p:nvPr/>
        </p:nvCxnSpPr>
        <p:spPr>
          <a:xfrm>
            <a:off x="6225303" y="4120769"/>
            <a:ext cx="4423770"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225303" y="5124171"/>
            <a:ext cx="4423770"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6365947" y="5164914"/>
            <a:ext cx="831379" cy="588658"/>
          </a:xfrm>
          <a:prstGeom prst="straightConnector1">
            <a:avLst/>
          </a:prstGeom>
          <a:ln w="508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171422" y="4821200"/>
            <a:ext cx="3727090" cy="523220"/>
          </a:xfrm>
          <a:prstGeom prst="rect">
            <a:avLst/>
          </a:prstGeom>
          <a:noFill/>
        </p:spPr>
        <p:txBody>
          <a:bodyPr wrap="square" rtlCol="0">
            <a:spAutoFit/>
          </a:bodyPr>
          <a:lstStyle/>
          <a:p>
            <a:r>
              <a:rPr lang="en-US" sz="2800" b="1" dirty="0"/>
              <a:t>No Treatment Credit</a:t>
            </a:r>
          </a:p>
        </p:txBody>
      </p:sp>
      <p:sp>
        <p:nvSpPr>
          <p:cNvPr id="56" name="TextBox 55"/>
          <p:cNvSpPr txBox="1"/>
          <p:nvPr/>
        </p:nvSpPr>
        <p:spPr>
          <a:xfrm>
            <a:off x="7648862" y="5016575"/>
            <a:ext cx="3727090" cy="523220"/>
          </a:xfrm>
          <a:prstGeom prst="rect">
            <a:avLst/>
          </a:prstGeom>
          <a:noFill/>
        </p:spPr>
        <p:txBody>
          <a:bodyPr wrap="square" rtlCol="0">
            <a:spAutoFit/>
          </a:bodyPr>
          <a:lstStyle/>
          <a:p>
            <a:r>
              <a:rPr lang="en-US" sz="2800" b="1" dirty="0"/>
              <a:t>Treatment Credit</a:t>
            </a:r>
          </a:p>
        </p:txBody>
      </p:sp>
      <p:sp>
        <p:nvSpPr>
          <p:cNvPr id="54" name="Right Arrow 53"/>
          <p:cNvSpPr/>
          <p:nvPr/>
        </p:nvSpPr>
        <p:spPr>
          <a:xfrm>
            <a:off x="6801167" y="4746763"/>
            <a:ext cx="838203" cy="214749"/>
          </a:xfrm>
          <a:prstGeom prst="rightArrow">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ight Arrow 56"/>
          <p:cNvSpPr/>
          <p:nvPr/>
        </p:nvSpPr>
        <p:spPr>
          <a:xfrm>
            <a:off x="8827178" y="4756584"/>
            <a:ext cx="838203" cy="214749"/>
          </a:xfrm>
          <a:prstGeom prst="rightArrow">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p:cNvSpPr/>
          <p:nvPr/>
        </p:nvSpPr>
        <p:spPr>
          <a:xfrm rot="3333991">
            <a:off x="4958500" y="2158107"/>
            <a:ext cx="194927" cy="551874"/>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p:nvPr/>
        </p:nvSpPr>
        <p:spPr>
          <a:xfrm rot="3333991">
            <a:off x="5899322" y="3516385"/>
            <a:ext cx="223472" cy="551874"/>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0" name="Straight Connector 59"/>
          <p:cNvCxnSpPr>
            <a:stCxn id="58" idx="0"/>
            <a:endCxn id="59" idx="0"/>
          </p:cNvCxnSpPr>
          <p:nvPr/>
        </p:nvCxnSpPr>
        <p:spPr>
          <a:xfrm>
            <a:off x="5283552" y="2278016"/>
            <a:ext cx="955094" cy="1358278"/>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58" idx="4"/>
          </p:cNvCxnSpPr>
          <p:nvPr/>
        </p:nvCxnSpPr>
        <p:spPr>
          <a:xfrm>
            <a:off x="4828376" y="2590073"/>
            <a:ext cx="937311" cy="1363103"/>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2" name="Right Arrow 61"/>
          <p:cNvSpPr/>
          <p:nvPr/>
        </p:nvSpPr>
        <p:spPr>
          <a:xfrm rot="3330052">
            <a:off x="5082340" y="2972701"/>
            <a:ext cx="838203" cy="214749"/>
          </a:xfrm>
          <a:prstGeom prst="rightArrow">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p:cNvSpPr txBox="1"/>
          <p:nvPr/>
        </p:nvSpPr>
        <p:spPr>
          <a:xfrm>
            <a:off x="675443" y="1099448"/>
            <a:ext cx="4534794" cy="523220"/>
          </a:xfrm>
          <a:prstGeom prst="rect">
            <a:avLst/>
          </a:prstGeom>
          <a:noFill/>
        </p:spPr>
        <p:txBody>
          <a:bodyPr wrap="square" rtlCol="0">
            <a:spAutoFit/>
          </a:bodyPr>
          <a:lstStyle/>
          <a:p>
            <a:r>
              <a:rPr lang="en-US" sz="2800" b="1" dirty="0">
                <a:solidFill>
                  <a:srgbClr val="C00000"/>
                </a:solidFill>
              </a:rPr>
              <a:t>Offsite Drainage Area #3</a:t>
            </a:r>
          </a:p>
        </p:txBody>
      </p:sp>
      <p:cxnSp>
        <p:nvCxnSpPr>
          <p:cNvPr id="64" name="Straight Arrow Connector 63"/>
          <p:cNvCxnSpPr>
            <a:endCxn id="58" idx="2"/>
          </p:cNvCxnSpPr>
          <p:nvPr/>
        </p:nvCxnSpPr>
        <p:spPr>
          <a:xfrm>
            <a:off x="4525814" y="1609776"/>
            <a:ext cx="475039" cy="743882"/>
          </a:xfrm>
          <a:prstGeom prst="straightConnector1">
            <a:avLst/>
          </a:prstGeom>
          <a:ln w="508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4839899" y="1068193"/>
            <a:ext cx="3936474" cy="523220"/>
          </a:xfrm>
          <a:prstGeom prst="rect">
            <a:avLst/>
          </a:prstGeom>
          <a:noFill/>
        </p:spPr>
        <p:txBody>
          <a:bodyPr wrap="square" rtlCol="0">
            <a:spAutoFit/>
          </a:bodyPr>
          <a:lstStyle/>
          <a:p>
            <a:r>
              <a:rPr lang="en-US" sz="2800" b="1" dirty="0"/>
              <a:t>(No Treatment Credit)</a:t>
            </a:r>
          </a:p>
        </p:txBody>
      </p:sp>
      <p:sp>
        <p:nvSpPr>
          <p:cNvPr id="66" name="TextBox 65"/>
          <p:cNvSpPr txBox="1"/>
          <p:nvPr/>
        </p:nvSpPr>
        <p:spPr>
          <a:xfrm>
            <a:off x="8134511" y="5753569"/>
            <a:ext cx="4057489" cy="954107"/>
          </a:xfrm>
          <a:prstGeom prst="rect">
            <a:avLst/>
          </a:prstGeom>
          <a:solidFill>
            <a:schemeClr val="bg1"/>
          </a:solidFill>
          <a:ln w="19050">
            <a:solidFill>
              <a:schemeClr val="tx1"/>
            </a:solidFill>
          </a:ln>
        </p:spPr>
        <p:txBody>
          <a:bodyPr wrap="square" rtlCol="0">
            <a:spAutoFit/>
          </a:bodyPr>
          <a:lstStyle/>
          <a:p>
            <a:r>
              <a:rPr lang="en-US" sz="2800" b="1" dirty="0"/>
              <a:t>(Width Sized for All Drainage Areas)</a:t>
            </a:r>
          </a:p>
        </p:txBody>
      </p:sp>
    </p:spTree>
    <p:extLst>
      <p:ext uri="{BB962C8B-B14F-4D97-AF65-F5344CB8AC3E}">
        <p14:creationId xmlns:p14="http://schemas.microsoft.com/office/powerpoint/2010/main" val="293173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3" grpId="0"/>
      <p:bldP spid="56" grpId="0"/>
      <p:bldP spid="65" grpId="0"/>
      <p:bldP spid="6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dirty="0"/>
              <a:t>Vegetated Biofilter Design</a:t>
            </a:r>
          </a:p>
          <a:p>
            <a:r>
              <a:rPr lang="en-US" dirty="0"/>
              <a:t>Treatment Credit Considerations</a:t>
            </a:r>
          </a:p>
          <a:p>
            <a:r>
              <a:rPr lang="en-US" dirty="0">
                <a:solidFill>
                  <a:srgbClr val="FFFF00"/>
                </a:solidFill>
              </a:rPr>
              <a:t>Plan Components for Improved Construction</a:t>
            </a:r>
          </a:p>
          <a:p>
            <a:r>
              <a:rPr lang="en-US" dirty="0"/>
              <a:t>Performance Metrics / Maintenance</a:t>
            </a:r>
          </a:p>
          <a:p>
            <a:endParaRPr lang="en-US" dirty="0"/>
          </a:p>
        </p:txBody>
      </p:sp>
    </p:spTree>
    <p:extLst>
      <p:ext uri="{BB962C8B-B14F-4D97-AF65-F5344CB8AC3E}">
        <p14:creationId xmlns:p14="http://schemas.microsoft.com/office/powerpoint/2010/main" val="26913056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Vegetated Biofilter Plan Components</a:t>
            </a:r>
          </a:p>
        </p:txBody>
      </p:sp>
      <p:sp>
        <p:nvSpPr>
          <p:cNvPr id="3" name="Content Placeholder 2"/>
          <p:cNvSpPr>
            <a:spLocks noGrp="1"/>
          </p:cNvSpPr>
          <p:nvPr>
            <p:ph idx="1"/>
          </p:nvPr>
        </p:nvSpPr>
        <p:spPr/>
        <p:txBody>
          <a:bodyPr/>
          <a:lstStyle/>
          <a:p>
            <a:r>
              <a:rPr lang="en-US" dirty="0"/>
              <a:t>Add 4” of Item 659 topsoil to the vegetated portion of the shoulder and foreslope</a:t>
            </a:r>
          </a:p>
          <a:p>
            <a:r>
              <a:rPr lang="en-US" dirty="0"/>
              <a:t>Add Item 670, Ditch Erosion Protection</a:t>
            </a:r>
          </a:p>
          <a:p>
            <a:r>
              <a:rPr lang="en-US" dirty="0"/>
              <a:t>Show vegetated biofilters on Project Site Plan</a:t>
            </a:r>
          </a:p>
          <a:p>
            <a:r>
              <a:rPr lang="en-US" dirty="0"/>
              <a:t>Call out vegetated biofilters on plan / profile sheets</a:t>
            </a:r>
          </a:p>
          <a:p>
            <a:r>
              <a:rPr lang="en-US" dirty="0"/>
              <a:t>Call out vegetated biofilters on cross sections</a:t>
            </a:r>
          </a:p>
        </p:txBody>
      </p:sp>
    </p:spTree>
    <p:extLst>
      <p:ext uri="{BB962C8B-B14F-4D97-AF65-F5344CB8AC3E}">
        <p14:creationId xmlns:p14="http://schemas.microsoft.com/office/powerpoint/2010/main" val="24386950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dirty="0"/>
              <a:t>Vegetated Biofilter Design</a:t>
            </a:r>
          </a:p>
          <a:p>
            <a:r>
              <a:rPr lang="en-US" dirty="0"/>
              <a:t>Treatment Credit Considerations</a:t>
            </a:r>
          </a:p>
          <a:p>
            <a:r>
              <a:rPr lang="en-US" dirty="0"/>
              <a:t>Plan Components for Improved Construction</a:t>
            </a:r>
          </a:p>
          <a:p>
            <a:r>
              <a:rPr lang="en-US" dirty="0">
                <a:solidFill>
                  <a:srgbClr val="FFFF00"/>
                </a:solidFill>
              </a:rPr>
              <a:t>Performance Metrics / Maintenance</a:t>
            </a:r>
          </a:p>
        </p:txBody>
      </p:sp>
    </p:spTree>
    <p:extLst>
      <p:ext uri="{BB962C8B-B14F-4D97-AF65-F5344CB8AC3E}">
        <p14:creationId xmlns:p14="http://schemas.microsoft.com/office/powerpoint/2010/main" val="33394978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Metrics</a:t>
            </a:r>
          </a:p>
        </p:txBody>
      </p:sp>
      <p:sp>
        <p:nvSpPr>
          <p:cNvPr id="3" name="Content Placeholder 2"/>
          <p:cNvSpPr>
            <a:spLocks noGrp="1"/>
          </p:cNvSpPr>
          <p:nvPr>
            <p:ph idx="1"/>
          </p:nvPr>
        </p:nvSpPr>
        <p:spPr/>
        <p:txBody>
          <a:bodyPr/>
          <a:lstStyle/>
          <a:p>
            <a:r>
              <a:rPr lang="en-US" dirty="0"/>
              <a:t>80% Grass Coverage on Foreslope, Bottom, and Backslope</a:t>
            </a:r>
          </a:p>
          <a:p>
            <a:r>
              <a:rPr lang="en-US" dirty="0"/>
              <a:t>No Ruts, Rills, Gullies, or Concentrated Flow</a:t>
            </a:r>
          </a:p>
          <a:p>
            <a:r>
              <a:rPr lang="en-US" dirty="0"/>
              <a:t>Flat Ditch Bottom</a:t>
            </a:r>
          </a:p>
          <a:p>
            <a:r>
              <a:rPr lang="en-US" dirty="0"/>
              <a:t>Remove Accumulated Trash and Sediment</a:t>
            </a:r>
          </a:p>
        </p:txBody>
      </p:sp>
    </p:spTree>
    <p:extLst>
      <p:ext uri="{BB962C8B-B14F-4D97-AF65-F5344CB8AC3E}">
        <p14:creationId xmlns:p14="http://schemas.microsoft.com/office/powerpoint/2010/main" val="39864336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Grass Establishment</a:t>
            </a:r>
            <a:br>
              <a:rPr lang="en-US" dirty="0"/>
            </a:br>
            <a:r>
              <a:rPr lang="en-US" dirty="0"/>
              <a:t>80% Grass Coverage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383" y="1232750"/>
            <a:ext cx="6605424" cy="4954068"/>
          </a:xfrm>
          <a:ln w="19050">
            <a:solidFill>
              <a:schemeClr val="tx1"/>
            </a:solid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0243" y="1995055"/>
            <a:ext cx="6395254" cy="4796441"/>
          </a:xfrm>
          <a:prstGeom prst="rect">
            <a:avLst/>
          </a:prstGeom>
          <a:ln w="19050">
            <a:solidFill>
              <a:schemeClr val="tx1"/>
            </a:solidFill>
          </a:ln>
        </p:spPr>
      </p:pic>
    </p:spTree>
    <p:extLst>
      <p:ext uri="{BB962C8B-B14F-4D97-AF65-F5344CB8AC3E}">
        <p14:creationId xmlns:p14="http://schemas.microsoft.com/office/powerpoint/2010/main" val="40638066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5534" y="2080260"/>
            <a:ext cx="6314902" cy="4736176"/>
          </a:xfrm>
          <a:prstGeom prst="rect">
            <a:avLst/>
          </a:prstGeom>
          <a:ln w="19050">
            <a:solidFill>
              <a:schemeClr val="tx1"/>
            </a:solidFill>
          </a:ln>
        </p:spPr>
      </p:pic>
      <p:sp>
        <p:nvSpPr>
          <p:cNvPr id="2" name="Title 1"/>
          <p:cNvSpPr>
            <a:spLocks noGrp="1"/>
          </p:cNvSpPr>
          <p:nvPr>
            <p:ph type="title"/>
          </p:nvPr>
        </p:nvSpPr>
        <p:spPr/>
        <p:txBody>
          <a:bodyPr/>
          <a:lstStyle/>
          <a:p>
            <a:r>
              <a:rPr lang="en-US" dirty="0"/>
              <a:t>Initial Grass Establishment</a:t>
            </a:r>
            <a:br>
              <a:rPr lang="en-US" dirty="0"/>
            </a:br>
            <a:r>
              <a:rPr lang="en-US" dirty="0"/>
              <a:t>Rills &amp; 80% Grass Coverage</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2527" y="1217814"/>
            <a:ext cx="5968536" cy="4476403"/>
          </a:xfrm>
          <a:ln w="19050">
            <a:solidFill>
              <a:schemeClr val="tx1"/>
            </a:solidFill>
          </a:ln>
        </p:spPr>
      </p:pic>
    </p:spTree>
    <p:extLst>
      <p:ext uri="{BB962C8B-B14F-4D97-AF65-F5344CB8AC3E}">
        <p14:creationId xmlns:p14="http://schemas.microsoft.com/office/powerpoint/2010/main" val="24597466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Don’t Mow When Wet</a:t>
            </a:r>
            <a:br>
              <a:rPr lang="en-US" dirty="0"/>
            </a:br>
            <a:r>
              <a:rPr lang="en-US" dirty="0"/>
              <a:t>Ruts &amp; 80% Grass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7465" y="1220281"/>
            <a:ext cx="6722222" cy="5041667"/>
          </a:xfrm>
          <a:ln w="19050">
            <a:solidFill>
              <a:schemeClr val="tx1"/>
            </a:solidFill>
          </a:ln>
        </p:spPr>
      </p:pic>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rot="5400000">
            <a:off x="6406315" y="1921348"/>
            <a:ext cx="5608531" cy="4206398"/>
          </a:xfrm>
          <a:prstGeom prst="rect">
            <a:avLst/>
          </a:prstGeom>
          <a:noFill/>
          <a:ln w="19050">
            <a:solidFill>
              <a:schemeClr val="tx1"/>
            </a:solidFill>
            <a:miter lim="800000"/>
            <a:headEnd/>
            <a:tailEnd/>
          </a:ln>
        </p:spPr>
      </p:pic>
    </p:spTree>
    <p:extLst>
      <p:ext uri="{BB962C8B-B14F-4D97-AF65-F5344CB8AC3E}">
        <p14:creationId xmlns:p14="http://schemas.microsoft.com/office/powerpoint/2010/main" val="42099756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1" y="0"/>
            <a:ext cx="12868103" cy="1143000"/>
          </a:xfrm>
        </p:spPr>
        <p:txBody>
          <a:bodyPr/>
          <a:lstStyle/>
          <a:p>
            <a:r>
              <a:rPr lang="en-US" dirty="0"/>
              <a:t>Erosion Protection and Catch Downcutting Early</a:t>
            </a:r>
            <a:br>
              <a:rPr lang="en-US" dirty="0"/>
            </a:br>
            <a:r>
              <a:rPr lang="en-US" dirty="0"/>
              <a:t>Gullies / Concentrated Flow</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4852" y="1208014"/>
            <a:ext cx="4183922" cy="5578562"/>
          </a:xfrm>
          <a:prstGeom prst="rect">
            <a:avLst/>
          </a:prstGeom>
          <a:ln w="19050">
            <a:solidFill>
              <a:schemeClr val="tx1"/>
            </a:solid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187531" y="1905897"/>
            <a:ext cx="5583037" cy="4187278"/>
          </a:xfrm>
          <a:prstGeom prst="rect">
            <a:avLst/>
          </a:prstGeom>
          <a:ln w="19050">
            <a:solidFill>
              <a:schemeClr val="tx1"/>
            </a:solidFill>
          </a:ln>
        </p:spPr>
      </p:pic>
    </p:spTree>
    <p:extLst>
      <p:ext uri="{BB962C8B-B14F-4D97-AF65-F5344CB8AC3E}">
        <p14:creationId xmlns:p14="http://schemas.microsoft.com/office/powerpoint/2010/main" val="3341131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Example</a:t>
            </a:r>
          </a:p>
        </p:txBody>
      </p:sp>
      <p:sp>
        <p:nvSpPr>
          <p:cNvPr id="3" name="Content Placeholder 2"/>
          <p:cNvSpPr>
            <a:spLocks noGrp="1"/>
          </p:cNvSpPr>
          <p:nvPr>
            <p:ph idx="1"/>
          </p:nvPr>
        </p:nvSpPr>
        <p:spPr/>
        <p:txBody>
          <a:bodyPr/>
          <a:lstStyle/>
          <a:p>
            <a:r>
              <a:rPr lang="en-US" dirty="0"/>
              <a:t>Rural highway redevelopment</a:t>
            </a:r>
          </a:p>
          <a:p>
            <a:r>
              <a:rPr lang="en-US" dirty="0"/>
              <a:t>Improve shoulders</a:t>
            </a:r>
          </a:p>
          <a:p>
            <a:r>
              <a:rPr lang="en-US" dirty="0"/>
              <a:t>All within existing right-of-way</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870" y="3499658"/>
            <a:ext cx="9681647" cy="3358345"/>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5405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Maintain Positive Drainage</a:t>
            </a:r>
            <a:br>
              <a:rPr lang="en-US" dirty="0"/>
            </a:br>
            <a:r>
              <a:rPr lang="en-US" dirty="0"/>
              <a:t>Don’t Design too Flat; Clear Downstream</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17731" y="1919598"/>
            <a:ext cx="5558394" cy="4168796"/>
          </a:xfrm>
          <a:prstGeom prst="rect">
            <a:avLst/>
          </a:prstGeom>
          <a:ln w="19050">
            <a:solidFill>
              <a:schemeClr val="tx1"/>
            </a:solidFill>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107683" y="1919398"/>
            <a:ext cx="5556802" cy="4167602"/>
          </a:xfrm>
          <a:prstGeom prst="rect">
            <a:avLst/>
          </a:prstGeom>
          <a:ln w="19050">
            <a:solidFill>
              <a:schemeClr val="tx1"/>
            </a:solidFill>
          </a:ln>
        </p:spPr>
      </p:pic>
    </p:spTree>
    <p:extLst>
      <p:ext uri="{BB962C8B-B14F-4D97-AF65-F5344CB8AC3E}">
        <p14:creationId xmlns:p14="http://schemas.microsoft.com/office/powerpoint/2010/main" val="23869651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Maintenance</a:t>
            </a:r>
          </a:p>
        </p:txBody>
      </p:sp>
      <p:sp>
        <p:nvSpPr>
          <p:cNvPr id="3" name="Content Placeholder 2"/>
          <p:cNvSpPr>
            <a:spLocks noGrp="1"/>
          </p:cNvSpPr>
          <p:nvPr>
            <p:ph idx="1"/>
          </p:nvPr>
        </p:nvSpPr>
        <p:spPr/>
        <p:txBody>
          <a:bodyPr/>
          <a:lstStyle/>
          <a:p>
            <a:r>
              <a:rPr lang="en-US" dirty="0"/>
              <a:t>Keep Grass Alive</a:t>
            </a:r>
          </a:p>
          <a:p>
            <a:r>
              <a:rPr lang="en-US" dirty="0"/>
              <a:t>Mow at least Twice a Year</a:t>
            </a:r>
          </a:p>
          <a:p>
            <a:r>
              <a:rPr lang="en-US" dirty="0"/>
              <a:t>Don’t Mow when Wet</a:t>
            </a:r>
          </a:p>
          <a:p>
            <a:r>
              <a:rPr lang="en-US" dirty="0"/>
              <a:t>Catch Downcutting Early</a:t>
            </a:r>
          </a:p>
          <a:p>
            <a:r>
              <a:rPr lang="en-US" dirty="0"/>
              <a:t>After Sediment does Accumulate, must Regrade and Re-establish Grass</a:t>
            </a:r>
          </a:p>
          <a:p>
            <a:pPr lvl="1"/>
            <a:r>
              <a:rPr lang="en-US" dirty="0"/>
              <a:t>Grading Different than Normal Ditching to Get Flat Bottom</a:t>
            </a:r>
          </a:p>
        </p:txBody>
      </p:sp>
    </p:spTree>
    <p:extLst>
      <p:ext uri="{BB962C8B-B14F-4D97-AF65-F5344CB8AC3E}">
        <p14:creationId xmlns:p14="http://schemas.microsoft.com/office/powerpoint/2010/main" val="2625564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05200" y="1905000"/>
            <a:ext cx="5410200" cy="1905000"/>
          </a:xfrm>
        </p:spPr>
        <p:txBody>
          <a:bodyPr>
            <a:noAutofit/>
          </a:bodyPr>
          <a:lstStyle/>
          <a:p>
            <a:r>
              <a:rPr lang="en-US" sz="5400" dirty="0"/>
              <a:t>Questions ?</a:t>
            </a:r>
          </a:p>
        </p:txBody>
      </p:sp>
      <p:sp>
        <p:nvSpPr>
          <p:cNvPr id="2" name="TextBox 1"/>
          <p:cNvSpPr txBox="1"/>
          <p:nvPr/>
        </p:nvSpPr>
        <p:spPr>
          <a:xfrm>
            <a:off x="3276600" y="4648200"/>
            <a:ext cx="5943600" cy="1384995"/>
          </a:xfrm>
          <a:prstGeom prst="rect">
            <a:avLst/>
          </a:prstGeom>
          <a:noFill/>
        </p:spPr>
        <p:txBody>
          <a:bodyPr wrap="square" rtlCol="0">
            <a:spAutoFit/>
          </a:bodyPr>
          <a:lstStyle/>
          <a:p>
            <a:pPr algn="ctr"/>
            <a:r>
              <a:rPr lang="en-US" sz="2800" dirty="0">
                <a:solidFill>
                  <a:schemeClr val="bg1"/>
                </a:solidFill>
              </a:rPr>
              <a:t>Jon Prier, P.E.</a:t>
            </a:r>
          </a:p>
          <a:p>
            <a:pPr algn="ctr"/>
            <a:r>
              <a:rPr lang="en-US" sz="2800" dirty="0">
                <a:solidFill>
                  <a:schemeClr val="bg1"/>
                </a:solidFill>
              </a:rPr>
              <a:t>jonathan.prier@dot.ohio.gov</a:t>
            </a:r>
          </a:p>
          <a:p>
            <a:pPr algn="ctr"/>
            <a:r>
              <a:rPr lang="en-US" sz="2800" dirty="0">
                <a:solidFill>
                  <a:schemeClr val="bg1"/>
                </a:solidFill>
              </a:rPr>
              <a:t>614-644-1876</a:t>
            </a:r>
          </a:p>
        </p:txBody>
      </p:sp>
      <p:sp>
        <p:nvSpPr>
          <p:cNvPr id="4" name="TextBox 3"/>
          <p:cNvSpPr txBox="1"/>
          <p:nvPr/>
        </p:nvSpPr>
        <p:spPr>
          <a:xfrm>
            <a:off x="3200403" y="9144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7690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 Calculations</a:t>
            </a:r>
          </a:p>
        </p:txBody>
      </p:sp>
      <p:sp>
        <p:nvSpPr>
          <p:cNvPr id="3" name="Content Placeholder 2"/>
          <p:cNvSpPr>
            <a:spLocks noGrp="1"/>
          </p:cNvSpPr>
          <p:nvPr>
            <p:ph idx="1"/>
          </p:nvPr>
        </p:nvSpPr>
        <p:spPr/>
        <p:txBody>
          <a:bodyPr/>
          <a:lstStyle/>
          <a:p>
            <a:r>
              <a:rPr lang="en-US" dirty="0"/>
              <a:t>Redevelopment:  20%</a:t>
            </a:r>
          </a:p>
          <a:p>
            <a:r>
              <a:rPr lang="en-US" dirty="0"/>
              <a:t>New Construction:  100%</a:t>
            </a:r>
          </a:p>
          <a:p>
            <a:endParaRPr lang="en-US" dirty="0"/>
          </a:p>
          <a:p>
            <a:r>
              <a:rPr lang="en-US" dirty="0"/>
              <a:t>All area within </a:t>
            </a:r>
            <a:r>
              <a:rPr lang="en-US" u="sng" dirty="0"/>
              <a:t>existing</a:t>
            </a:r>
            <a:r>
              <a:rPr lang="en-US" dirty="0"/>
              <a:t> R/W is considered impervious for post-construction BMP calculations.</a:t>
            </a:r>
          </a:p>
          <a:p>
            <a:pPr lvl="1"/>
            <a:r>
              <a:rPr lang="en-US" dirty="0"/>
              <a:t>But not for </a:t>
            </a:r>
            <a:r>
              <a:rPr lang="en-US" u="sng" dirty="0"/>
              <a:t>new</a:t>
            </a:r>
            <a:r>
              <a:rPr lang="en-US" dirty="0"/>
              <a:t> R/W…</a:t>
            </a:r>
          </a:p>
        </p:txBody>
      </p:sp>
    </p:spTree>
    <p:extLst>
      <p:ext uri="{BB962C8B-B14F-4D97-AF65-F5344CB8AC3E}">
        <p14:creationId xmlns:p14="http://schemas.microsoft.com/office/powerpoint/2010/main" val="182008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 Calculations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6829" y="1600203"/>
                <a:ext cx="11155680" cy="4525963"/>
              </a:xfrm>
            </p:spPr>
            <p:txBody>
              <a:bodyPr/>
              <a:lstStyle/>
              <a:p>
                <a:r>
                  <a:rPr lang="en-US" dirty="0"/>
                  <a:t>Weighted treatment calculation:</a:t>
                </a:r>
              </a:p>
              <a:p>
                <a:pPr marL="457200" lvl="1" indent="0">
                  <a:buNone/>
                </a:pPr>
                <a:endParaRPr lang="en-US" sz="2400" i="1" dirty="0">
                  <a:latin typeface="Cambria Math"/>
                </a:endParaRPr>
              </a:p>
              <a:p>
                <a:pPr marL="457200" lvl="1" indent="0">
                  <a:buNone/>
                </a:pPr>
                <a14:m>
                  <m:oMathPara xmlns:m="http://schemas.openxmlformats.org/officeDocument/2006/math">
                    <m:oMathParaPr>
                      <m:jc m:val="centerGroup"/>
                    </m:oMathParaPr>
                    <m:oMath xmlns:m="http://schemas.openxmlformats.org/officeDocument/2006/math">
                      <m:r>
                        <a:rPr lang="en-US" sz="2400" i="1">
                          <a:latin typeface="Cambria Math"/>
                        </a:rPr>
                        <m:t>𝑇</m:t>
                      </m:r>
                      <m:r>
                        <a:rPr lang="en-US" sz="2400" i="1">
                          <a:latin typeface="Cambria Math"/>
                        </a:rPr>
                        <m:t>%= </m:t>
                      </m:r>
                      <m:f>
                        <m:fPr>
                          <m:ctrlPr>
                            <a:rPr lang="en-US" sz="2400" i="1">
                              <a:latin typeface="Cambria Math" panose="02040503050406030204" pitchFamily="18" charset="0"/>
                            </a:rPr>
                          </m:ctrlPr>
                        </m:fPr>
                        <m:num>
                          <m:d>
                            <m:dPr>
                              <m:ctrlPr>
                                <a:rPr lang="en-US" sz="2400" i="1">
                                  <a:latin typeface="Cambria Math" panose="02040503050406030204" pitchFamily="18" charset="0"/>
                                </a:rPr>
                              </m:ctrlPr>
                            </m:dPr>
                            <m:e>
                              <m:r>
                                <a:rPr lang="en-US" sz="2400" i="1">
                                  <a:latin typeface="Cambria Math"/>
                                </a:rPr>
                                <m:t>𝐴𝑖𝑥</m:t>
                              </m:r>
                              <m:r>
                                <a:rPr lang="en-US" sz="2400" i="1">
                                  <a:latin typeface="Cambria Math"/>
                                </a:rPr>
                                <m:t> × 20</m:t>
                              </m:r>
                            </m:e>
                          </m:d>
                          <m:r>
                            <a:rPr lang="en-US" sz="2400" i="1">
                              <a:latin typeface="Cambria Math"/>
                              <a:ea typeface="Cambria Math"/>
                            </a:rPr>
                            <m:t>+(</m:t>
                          </m:r>
                          <m:r>
                            <a:rPr lang="en-US" sz="2400" i="1">
                              <a:latin typeface="Cambria Math"/>
                              <a:ea typeface="Cambria Math"/>
                            </a:rPr>
                            <m:t>𝐴𝑖𝑛</m:t>
                          </m:r>
                          <m:r>
                            <a:rPr lang="en-US" sz="2400" i="1">
                              <a:latin typeface="Cambria Math"/>
                              <a:ea typeface="Cambria Math"/>
                            </a:rPr>
                            <m:t> × 100)</m:t>
                          </m:r>
                        </m:num>
                        <m:den>
                          <m:r>
                            <a:rPr lang="en-US" sz="2400" i="1">
                              <a:latin typeface="Cambria Math"/>
                            </a:rPr>
                            <m:t>(</m:t>
                          </m:r>
                          <m:r>
                            <a:rPr lang="en-US" sz="2400" i="1">
                              <a:latin typeface="Cambria Math"/>
                            </a:rPr>
                            <m:t>𝐴𝑖𝑥</m:t>
                          </m:r>
                          <m:r>
                            <a:rPr lang="en-US" sz="2400" i="1">
                              <a:latin typeface="Cambria Math"/>
                            </a:rPr>
                            <m:t>+</m:t>
                          </m:r>
                          <m:r>
                            <a:rPr lang="en-US" sz="2400" i="1">
                              <a:latin typeface="Cambria Math"/>
                            </a:rPr>
                            <m:t>𝐴𝑖𝑛</m:t>
                          </m:r>
                          <m:r>
                            <a:rPr lang="en-US" sz="2400" i="1">
                              <a:latin typeface="Cambria Math"/>
                            </a:rPr>
                            <m:t>)</m:t>
                          </m:r>
                        </m:den>
                      </m:f>
                    </m:oMath>
                  </m:oMathPara>
                </a14:m>
                <a:endParaRPr lang="en-US" sz="2400" dirty="0"/>
              </a:p>
              <a:p>
                <a:pPr marL="393192" lvl="1" indent="0">
                  <a:buNone/>
                </a:pPr>
                <a:endParaRPr lang="en-US" sz="1050" dirty="0"/>
              </a:p>
              <a:p>
                <a:pPr marL="393192" lvl="1" indent="0">
                  <a:buNone/>
                </a:pPr>
                <a:r>
                  <a:rPr lang="en-US" sz="2400" dirty="0"/>
                  <a:t>T% = Treatment %</a:t>
                </a:r>
              </a:p>
              <a:p>
                <a:pPr marL="393192" lvl="1" indent="0">
                  <a:buNone/>
                </a:pPr>
                <a:r>
                  <a:rPr lang="en-US" sz="2400" dirty="0"/>
                  <a:t>Aix = Project EDA that is inside the existing right-of-way (acres)</a:t>
                </a:r>
              </a:p>
              <a:p>
                <a:pPr marL="393192" lvl="1" indent="0">
                  <a:buNone/>
                </a:pPr>
                <a:r>
                  <a:rPr lang="en-US" sz="2400" dirty="0"/>
                  <a:t>Ain = Inside new permanent right-of-way, Ain is the new impervious area  	      	   minus any impervious area that is removed (acres)</a:t>
                </a:r>
                <a:endParaRPr lang="en-US" sz="2400" dirty="0">
                  <a:solidFill>
                    <a:srgbClr val="FFFFFF"/>
                  </a:solidFill>
                </a:endParaRPr>
              </a:p>
              <a:p>
                <a:pPr marL="393192" lvl="1" indent="0">
                  <a:buNone/>
                </a:pPr>
                <a:endParaRPr lang="en-US" sz="2000"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6829" y="1600203"/>
                <a:ext cx="11155680" cy="4525963"/>
              </a:xfrm>
              <a:blipFill rotWithShape="0">
                <a:blip r:embed="rId3"/>
                <a:stretch>
                  <a:fillRect t="-1752"/>
                </a:stretch>
              </a:blipFill>
            </p:spPr>
            <p:txBody>
              <a:bodyPr/>
              <a:lstStyle/>
              <a:p>
                <a:r>
                  <a:rPr lang="en-US">
                    <a:noFill/>
                  </a:rPr>
                  <a:t> </a:t>
                </a:r>
              </a:p>
            </p:txBody>
          </p:sp>
        </mc:Fallback>
      </mc:AlternateContent>
    </p:spTree>
    <p:extLst>
      <p:ext uri="{BB962C8B-B14F-4D97-AF65-F5344CB8AC3E}">
        <p14:creationId xmlns:p14="http://schemas.microsoft.com/office/powerpoint/2010/main" val="176996826"/>
      </p:ext>
    </p:extLst>
  </p:cSld>
  <p:clrMapOvr>
    <a:masterClrMapping/>
  </p:clrMapOvr>
</p:sld>
</file>

<file path=ppt/theme/theme1.xml><?xml version="1.0" encoding="utf-8"?>
<a:theme xmlns:a="http://schemas.openxmlformats.org/drawingml/2006/main" name="ODOT">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DOT Master - Old School Zepher">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DOT Master - Letterhead Styl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pperplateArial">
      <a:majorFont>
        <a:latin typeface="Copperplate Gothic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DOT Master - New Look">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orgiaAri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5DACCC3E774C43922B4329CEB0CE94" ma:contentTypeVersion="9" ma:contentTypeDescription="Create a new document." ma:contentTypeScope="" ma:versionID="c509e98eb7e1b238dfeecb94349997e5">
  <xsd:schema xmlns:xsd="http://www.w3.org/2001/XMLSchema" xmlns:xs="http://www.w3.org/2001/XMLSchema" xmlns:p="http://schemas.microsoft.com/office/2006/metadata/properties" xmlns:ns1="http://schemas.microsoft.com/sharepoint/v3" xmlns:ns2="e4eccb33-a1d1-451f-a831-0a1891225b45" targetNamespace="http://schemas.microsoft.com/office/2006/metadata/properties" ma:root="true" ma:fieldsID="6b7d21fb15c00c1e5dc624b77d705bb2" ns1:_="" ns2:_="">
    <xsd:import namespace="http://schemas.microsoft.com/sharepoint/v3"/>
    <xsd:import namespace="e4eccb33-a1d1-451f-a831-0a1891225b45"/>
    <xsd:element name="properties">
      <xsd:complexType>
        <xsd:sequence>
          <xsd:element name="documentManagement">
            <xsd:complexType>
              <xsd:all>
                <xsd:element ref="ns1:PublishingStartDate" minOccurs="0"/>
                <xsd:element ref="ns1:PublishingExpirationDate" minOccurs="0"/>
                <xsd:element ref="ns2:Release_x0020_Date" minOccurs="0"/>
                <xsd:element ref="ns2:Sequenc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4eccb33-a1d1-451f-a831-0a1891225b45" elementFormDefault="qualified">
    <xsd:import namespace="http://schemas.microsoft.com/office/2006/documentManagement/types"/>
    <xsd:import namespace="http://schemas.microsoft.com/office/infopath/2007/PartnerControls"/>
    <xsd:element name="Release_x0020_Date" ma:index="10" nillable="true" ma:displayName="Release Date" ma:format="DateOnly" ma:internalName="Release_x0020_Date">
      <xsd:simpleType>
        <xsd:restriction base="dms:DateTime"/>
      </xsd:simpleType>
    </xsd:element>
    <xsd:element name="Sequence" ma:index="11" nillable="true" ma:displayName="Sequence" ma:internalName="Sequence">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lease_x0020_Date xmlns="e4eccb33-a1d1-451f-a831-0a1891225b45">2020-04-23T04:00:00+00:00</Release_x0020_Date>
    <Sequence xmlns="e4eccb33-a1d1-451f-a831-0a1891225b45">15</Sequenc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ED537A2-5B70-4805-9AD5-032A8038B261}"/>
</file>

<file path=customXml/itemProps2.xml><?xml version="1.0" encoding="utf-8"?>
<ds:datastoreItem xmlns:ds="http://schemas.openxmlformats.org/officeDocument/2006/customXml" ds:itemID="{C254C6D6-93CB-4930-A524-D7012264FB1F}"/>
</file>

<file path=customXml/itemProps3.xml><?xml version="1.0" encoding="utf-8"?>
<ds:datastoreItem xmlns:ds="http://schemas.openxmlformats.org/officeDocument/2006/customXml" ds:itemID="{5725D161-E940-4949-9F5F-36048147B29B}"/>
</file>

<file path=docProps/app.xml><?xml version="1.0" encoding="utf-8"?>
<Properties xmlns="http://schemas.openxmlformats.org/officeDocument/2006/extended-properties" xmlns:vt="http://schemas.openxmlformats.org/officeDocument/2006/docPropsVTypes">
  <Template>ODOT</Template>
  <TotalTime>9272</TotalTime>
  <Words>1773</Words>
  <Application>Microsoft Office PowerPoint</Application>
  <PresentationFormat>Widescreen</PresentationFormat>
  <Paragraphs>400</Paragraphs>
  <Slides>72</Slides>
  <Notes>7</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72</vt:i4>
      </vt:variant>
    </vt:vector>
  </HeadingPairs>
  <TitlesOfParts>
    <vt:vector size="83" baseType="lpstr">
      <vt:lpstr>Arial</vt:lpstr>
      <vt:lpstr>Arial Black</vt:lpstr>
      <vt:lpstr>Calibri</vt:lpstr>
      <vt:lpstr>Cambria Math</vt:lpstr>
      <vt:lpstr>Copperplate Gothic Bold</vt:lpstr>
      <vt:lpstr>Copperplate Gothic Light</vt:lpstr>
      <vt:lpstr>Georgia</vt:lpstr>
      <vt:lpstr>ODOT</vt:lpstr>
      <vt:lpstr>ODOT Master - Old School Zepher</vt:lpstr>
      <vt:lpstr>ODOT Master - Letterhead Style</vt:lpstr>
      <vt:lpstr>ODOT Master - New Look</vt:lpstr>
      <vt:lpstr>ODOT QUICK DESIGN CLASS – VEGETATED BIOFTILER BMPS</vt:lpstr>
      <vt:lpstr>Overview</vt:lpstr>
      <vt:lpstr>Vegetated Biofiler</vt:lpstr>
      <vt:lpstr>Vegetated Biofilter Treatment Processes</vt:lpstr>
      <vt:lpstr>Design Process</vt:lpstr>
      <vt:lpstr>Design Process</vt:lpstr>
      <vt:lpstr>Project Example</vt:lpstr>
      <vt:lpstr>Treatment % Calculations</vt:lpstr>
      <vt:lpstr>Treatment % Calculations</vt:lpstr>
      <vt:lpstr>Project Example – Treatment Goals</vt:lpstr>
      <vt:lpstr>Project Example – Treatment Goals</vt:lpstr>
      <vt:lpstr>ODOT Design Resources</vt:lpstr>
      <vt:lpstr>PowerPoint Presentation</vt:lpstr>
      <vt:lpstr>ODOT Design Resources</vt:lpstr>
      <vt:lpstr>ODOT Design Resources</vt:lpstr>
      <vt:lpstr>Design Process</vt:lpstr>
      <vt:lpstr>Siting Analysis</vt:lpstr>
      <vt:lpstr>Siting Analysis</vt:lpstr>
      <vt:lpstr>Sheet Flow</vt:lpstr>
      <vt:lpstr>Sheet Flow</vt:lpstr>
      <vt:lpstr>Treatment Goals - Updated</vt:lpstr>
      <vt:lpstr>Design Process</vt:lpstr>
      <vt:lpstr>Siting Analysis</vt:lpstr>
      <vt:lpstr>Design Process</vt:lpstr>
      <vt:lpstr>Vegetated Biofilter Sizing</vt:lpstr>
      <vt:lpstr>PowerPoint Presentation</vt:lpstr>
      <vt:lpstr>PowerPoint Presentation</vt:lpstr>
      <vt:lpstr>PowerPoint Presentation</vt:lpstr>
      <vt:lpstr>Vegetated Biofilter Sizing</vt:lpstr>
      <vt:lpstr>Vegetated Biofilter Sizing</vt:lpstr>
      <vt:lpstr>ODOT Design Resources</vt:lpstr>
      <vt:lpstr>ODOT Design Resources</vt:lpstr>
      <vt:lpstr>Vegetated Biofilter Sizing</vt:lpstr>
      <vt:lpstr>Vegetated Biofilter Sizing</vt:lpstr>
      <vt:lpstr>Vegetated Biofilter Sizing</vt:lpstr>
      <vt:lpstr>Vegetated Biofilter Sizing</vt:lpstr>
      <vt:lpstr>Vegetated Biofilter Sizing</vt:lpstr>
      <vt:lpstr>Vegetated Biofilter Sizing</vt:lpstr>
      <vt:lpstr>Vegetated Biofilter Sizing</vt:lpstr>
      <vt:lpstr>Vegetated Biofilter Sizing</vt:lpstr>
      <vt:lpstr>Vegetated Biofilter Sizing – Area 1</vt:lpstr>
      <vt:lpstr>Vegetated Biofilter Sizing – Area 1</vt:lpstr>
      <vt:lpstr>ODOT Design Resources</vt:lpstr>
      <vt:lpstr>ODOT Design Resources</vt:lpstr>
      <vt:lpstr>ODOT Design Resources</vt:lpstr>
      <vt:lpstr>Vegetated Biofilter Sizing</vt:lpstr>
      <vt:lpstr>Vegetated Biofilter Sizing</vt:lpstr>
      <vt:lpstr>Vegetated Biofilter Sizing</vt:lpstr>
      <vt:lpstr>Vegetated Biofilter Sizing – Area 2</vt:lpstr>
      <vt:lpstr>Vegetated Biofilter Sizing – Area 2</vt:lpstr>
      <vt:lpstr>Vegetated Biofilter Sizing</vt:lpstr>
      <vt:lpstr>Vegetated Biofilter Sizing – Area 2</vt:lpstr>
      <vt:lpstr>Overview</vt:lpstr>
      <vt:lpstr>Vegetated Biofilter Treatment Credit</vt:lpstr>
      <vt:lpstr>Vegetated Biofilter Credit Example</vt:lpstr>
      <vt:lpstr>Vegetated Biofilter Credit Example</vt:lpstr>
      <vt:lpstr>Vegetated Biofilter Credit Example</vt:lpstr>
      <vt:lpstr>Vegetated Biofilter Credit Example</vt:lpstr>
      <vt:lpstr>Vegetated Biofilter Credit Example</vt:lpstr>
      <vt:lpstr>Vegetated Biofilter Credit Example</vt:lpstr>
      <vt:lpstr>Vegetated Biofilter Credit Example</vt:lpstr>
      <vt:lpstr>Overview</vt:lpstr>
      <vt:lpstr>Vegetated Biofilter Plan Components</vt:lpstr>
      <vt:lpstr>Overview</vt:lpstr>
      <vt:lpstr>Performance Metrics</vt:lpstr>
      <vt:lpstr>Initial Grass Establishment 80% Grass Coverage</vt:lpstr>
      <vt:lpstr>Initial Grass Establishment Rills &amp; 80% Grass Coverage</vt:lpstr>
      <vt:lpstr>Don’t Mow When Wet Ruts &amp; 80% Grass</vt:lpstr>
      <vt:lpstr>Erosion Protection and Catch Downcutting Early Gullies / Concentrated Flow</vt:lpstr>
      <vt:lpstr>Maintain Positive Drainage Don’t Design too Flat; Clear Downstream</vt:lpstr>
      <vt:lpstr>Maintenance</vt:lpstr>
      <vt:lpstr>Questions ?</vt:lpstr>
    </vt:vector>
  </TitlesOfParts>
  <Company>Ohio Department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Vegetated Biofilter Design</dc:title>
  <dc:creator>Jeff Syar</dc:creator>
  <cp:lastModifiedBy>Prier, Jonathan</cp:lastModifiedBy>
  <cp:revision>773</cp:revision>
  <cp:lastPrinted>2016-07-13T18:43:36Z</cp:lastPrinted>
  <dcterms:created xsi:type="dcterms:W3CDTF">2012-11-15T12:23:18Z</dcterms:created>
  <dcterms:modified xsi:type="dcterms:W3CDTF">2020-04-23T12:26:16Z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0x010100EE5DACCC3E774C43922B4329CEB0CE94</vt:lpwstr>
  </property>
</Properties>
</file>